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1" r:id="rId1"/>
  </p:sldMasterIdLst>
  <p:notesMasterIdLst>
    <p:notesMasterId r:id="rId57"/>
  </p:notesMasterIdLst>
  <p:handoutMasterIdLst>
    <p:handoutMasterId r:id="rId58"/>
  </p:handoutMasterIdLst>
  <p:sldIdLst>
    <p:sldId id="493" r:id="rId2"/>
    <p:sldId id="532" r:id="rId3"/>
    <p:sldId id="533" r:id="rId4"/>
    <p:sldId id="536" r:id="rId5"/>
    <p:sldId id="534" r:id="rId6"/>
    <p:sldId id="579" r:id="rId7"/>
    <p:sldId id="524" r:id="rId8"/>
    <p:sldId id="580" r:id="rId9"/>
    <p:sldId id="537" r:id="rId10"/>
    <p:sldId id="535" r:id="rId11"/>
    <p:sldId id="530" r:id="rId12"/>
    <p:sldId id="538" r:id="rId13"/>
    <p:sldId id="539" r:id="rId14"/>
    <p:sldId id="540" r:id="rId15"/>
    <p:sldId id="541" r:id="rId16"/>
    <p:sldId id="542" r:id="rId17"/>
    <p:sldId id="543" r:id="rId18"/>
    <p:sldId id="547" r:id="rId19"/>
    <p:sldId id="544" r:id="rId20"/>
    <p:sldId id="548" r:id="rId21"/>
    <p:sldId id="549" r:id="rId22"/>
    <p:sldId id="550" r:id="rId23"/>
    <p:sldId id="551" r:id="rId24"/>
    <p:sldId id="552" r:id="rId25"/>
    <p:sldId id="581" r:id="rId26"/>
    <p:sldId id="569" r:id="rId27"/>
    <p:sldId id="570" r:id="rId28"/>
    <p:sldId id="571" r:id="rId29"/>
    <p:sldId id="572" r:id="rId30"/>
    <p:sldId id="573" r:id="rId31"/>
    <p:sldId id="582" r:id="rId32"/>
    <p:sldId id="554" r:id="rId33"/>
    <p:sldId id="555" r:id="rId34"/>
    <p:sldId id="556" r:id="rId35"/>
    <p:sldId id="557" r:id="rId36"/>
    <p:sldId id="563" r:id="rId37"/>
    <p:sldId id="564" r:id="rId38"/>
    <p:sldId id="558" r:id="rId39"/>
    <p:sldId id="559" r:id="rId40"/>
    <p:sldId id="560" r:id="rId41"/>
    <p:sldId id="561" r:id="rId42"/>
    <p:sldId id="562" r:id="rId43"/>
    <p:sldId id="565" r:id="rId44"/>
    <p:sldId id="566" r:id="rId45"/>
    <p:sldId id="567" r:id="rId46"/>
    <p:sldId id="568" r:id="rId47"/>
    <p:sldId id="583" r:id="rId48"/>
    <p:sldId id="574" r:id="rId49"/>
    <p:sldId id="575" r:id="rId50"/>
    <p:sldId id="584" r:id="rId51"/>
    <p:sldId id="576" r:id="rId52"/>
    <p:sldId id="577" r:id="rId53"/>
    <p:sldId id="578" r:id="rId54"/>
    <p:sldId id="585" r:id="rId55"/>
    <p:sldId id="527" r:id="rId56"/>
  </p:sldIdLst>
  <p:sldSz cx="9144000" cy="6858000" type="screen4x3"/>
  <p:notesSz cx="6794500" cy="9906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6"/>
  </p:normalViewPr>
  <p:slideViewPr>
    <p:cSldViewPr>
      <p:cViewPr varScale="1">
        <p:scale>
          <a:sx n="92" d="100"/>
          <a:sy n="92" d="100"/>
        </p:scale>
        <p:origin x="184" y="4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38A473-19BD-9140-9843-4981CBFD470D}" type="doc">
      <dgm:prSet loTypeId="urn:microsoft.com/office/officeart/2005/8/layout/arrow2" loCatId="" qsTypeId="urn:microsoft.com/office/officeart/2005/8/quickstyle/simple4" qsCatId="simple" csTypeId="urn:microsoft.com/office/officeart/2005/8/colors/accent1_2" csCatId="accent1" phldr="1"/>
      <dgm:spPr/>
    </dgm:pt>
    <dgm:pt modelId="{FE674CC6-0DA3-FD41-8064-82C0BBF76114}">
      <dgm:prSet phldrT="[Text]"/>
      <dgm:spPr/>
      <dgm:t>
        <a:bodyPr/>
        <a:lstStyle/>
        <a:p>
          <a:r>
            <a:rPr lang="zh-CN" altLang="en-US" dirty="0" smtClean="0"/>
            <a:t>规则系统</a:t>
          </a:r>
          <a:br>
            <a:rPr lang="zh-CN" altLang="en-US" dirty="0" smtClean="0"/>
          </a:br>
          <a:r>
            <a:rPr lang="en-US" altLang="zh-CN" dirty="0" smtClean="0"/>
            <a:t>&lt;90</a:t>
          </a:r>
          <a:r>
            <a:rPr lang="zh-CN" altLang="en-US" dirty="0" smtClean="0"/>
            <a:t>年代</a:t>
          </a:r>
          <a:endParaRPr lang="en-US" dirty="0"/>
        </a:p>
      </dgm:t>
    </dgm:pt>
    <dgm:pt modelId="{15B1397B-0D11-9E44-B36D-59F4DE13B0BC}" type="parTrans" cxnId="{3EA75342-1CEA-8144-83EB-240CDADEDBBC}">
      <dgm:prSet/>
      <dgm:spPr/>
      <dgm:t>
        <a:bodyPr/>
        <a:lstStyle/>
        <a:p>
          <a:endParaRPr lang="en-US"/>
        </a:p>
      </dgm:t>
    </dgm:pt>
    <dgm:pt modelId="{DFBECBD7-C4DE-3246-B044-F904E0931D17}" type="sibTrans" cxnId="{3EA75342-1CEA-8144-83EB-240CDADEDBBC}">
      <dgm:prSet/>
      <dgm:spPr/>
      <dgm:t>
        <a:bodyPr/>
        <a:lstStyle/>
        <a:p>
          <a:endParaRPr lang="en-US"/>
        </a:p>
      </dgm:t>
    </dgm:pt>
    <dgm:pt modelId="{B8EC554E-C297-7D48-89D6-D70391CBE1C7}">
      <dgm:prSet phldrT="[Text]"/>
      <dgm:spPr/>
      <dgm:t>
        <a:bodyPr/>
        <a:lstStyle/>
        <a:p>
          <a:r>
            <a:rPr lang="zh-CN" altLang="en-US" dirty="0" smtClean="0"/>
            <a:t>概率系统 </a:t>
          </a:r>
          <a:r>
            <a:rPr lang="en-US" altLang="zh-CN" dirty="0" smtClean="0"/>
            <a:t>1990</a:t>
          </a:r>
          <a:r>
            <a:rPr lang="zh-CN" altLang="en-US" dirty="0" smtClean="0"/>
            <a:t> </a:t>
          </a:r>
          <a:r>
            <a:rPr lang="en-US" altLang="zh-CN" dirty="0" smtClean="0"/>
            <a:t>-</a:t>
          </a:r>
          <a:r>
            <a:rPr lang="zh-CN" altLang="en-US" dirty="0" smtClean="0"/>
            <a:t> </a:t>
          </a:r>
          <a:r>
            <a:rPr lang="en-US" altLang="zh-CN" dirty="0" smtClean="0"/>
            <a:t>2014</a:t>
          </a:r>
          <a:endParaRPr lang="en-US" dirty="0"/>
        </a:p>
      </dgm:t>
    </dgm:pt>
    <dgm:pt modelId="{FD2C5478-D6A0-5240-B564-A45AA24FC555}" type="parTrans" cxnId="{8DAEA08B-668E-D045-BF24-8F6F7D104734}">
      <dgm:prSet/>
      <dgm:spPr/>
      <dgm:t>
        <a:bodyPr/>
        <a:lstStyle/>
        <a:p>
          <a:endParaRPr lang="en-US"/>
        </a:p>
      </dgm:t>
    </dgm:pt>
    <dgm:pt modelId="{C73DC588-E1D8-7C49-BFCB-A3E49A9161D5}" type="sibTrans" cxnId="{8DAEA08B-668E-D045-BF24-8F6F7D104734}">
      <dgm:prSet/>
      <dgm:spPr/>
      <dgm:t>
        <a:bodyPr/>
        <a:lstStyle/>
        <a:p>
          <a:endParaRPr lang="en-US"/>
        </a:p>
      </dgm:t>
    </dgm:pt>
    <dgm:pt modelId="{9262D32C-B215-AF47-B3D8-CA06B4C91789}">
      <dgm:prSet phldrT="[Text]"/>
      <dgm:spPr/>
      <dgm:t>
        <a:bodyPr/>
        <a:lstStyle/>
        <a:p>
          <a:r>
            <a:rPr lang="zh-CN" altLang="en-US" dirty="0" smtClean="0"/>
            <a:t>深度学习 </a:t>
          </a:r>
          <a:r>
            <a:rPr lang="en-US" altLang="zh-CN" dirty="0" smtClean="0"/>
            <a:t>2014-</a:t>
          </a:r>
          <a:r>
            <a:rPr lang="zh-CN" altLang="en-US" dirty="0" smtClean="0"/>
            <a:t> </a:t>
          </a:r>
          <a:r>
            <a:rPr lang="en-US" altLang="zh-CN" dirty="0" smtClean="0"/>
            <a:t>now</a:t>
          </a:r>
          <a:endParaRPr lang="en-US" dirty="0"/>
        </a:p>
      </dgm:t>
    </dgm:pt>
    <dgm:pt modelId="{EB4DAD18-4727-E040-BB55-EF26DB1C8176}" type="parTrans" cxnId="{8524326C-6EEE-634B-98F4-4E705E8DA9EE}">
      <dgm:prSet/>
      <dgm:spPr/>
      <dgm:t>
        <a:bodyPr/>
        <a:lstStyle/>
        <a:p>
          <a:endParaRPr lang="en-US"/>
        </a:p>
      </dgm:t>
    </dgm:pt>
    <dgm:pt modelId="{A0A2AD97-E05D-E049-843F-0B8801249D8A}" type="sibTrans" cxnId="{8524326C-6EEE-634B-98F4-4E705E8DA9EE}">
      <dgm:prSet/>
      <dgm:spPr/>
      <dgm:t>
        <a:bodyPr/>
        <a:lstStyle/>
        <a:p>
          <a:endParaRPr lang="en-US"/>
        </a:p>
      </dgm:t>
    </dgm:pt>
    <dgm:pt modelId="{DB0326FE-EC5A-384A-9C72-1F9B4CDFB6A0}" type="pres">
      <dgm:prSet presAssocID="{BC38A473-19BD-9140-9843-4981CBFD470D}" presName="arrowDiagram" presStyleCnt="0">
        <dgm:presLayoutVars>
          <dgm:chMax val="5"/>
          <dgm:dir/>
          <dgm:resizeHandles val="exact"/>
        </dgm:presLayoutVars>
      </dgm:prSet>
      <dgm:spPr/>
    </dgm:pt>
    <dgm:pt modelId="{DCC2897C-33F0-1749-B821-B890529EBCF2}" type="pres">
      <dgm:prSet presAssocID="{BC38A473-19BD-9140-9843-4981CBFD470D}" presName="arrow" presStyleLbl="bgShp" presStyleIdx="0" presStyleCnt="1" custLinFactNeighborY="1925"/>
      <dgm:spPr/>
    </dgm:pt>
    <dgm:pt modelId="{8D37A67E-3D97-9149-9245-E4C2A34B145D}" type="pres">
      <dgm:prSet presAssocID="{BC38A473-19BD-9140-9843-4981CBFD470D}" presName="arrowDiagram3" presStyleCnt="0"/>
      <dgm:spPr/>
    </dgm:pt>
    <dgm:pt modelId="{6575D292-6EB4-BC44-94D3-F9514B784EE4}" type="pres">
      <dgm:prSet presAssocID="{FE674CC6-0DA3-FD41-8064-82C0BBF76114}" presName="bullet3a" presStyleLbl="node1" presStyleIdx="0" presStyleCnt="3"/>
      <dgm:spPr/>
    </dgm:pt>
    <dgm:pt modelId="{9EECABA4-D461-4549-9B1C-CFDE9E0AEDAB}" type="pres">
      <dgm:prSet presAssocID="{FE674CC6-0DA3-FD41-8064-82C0BBF76114}" presName="textBox3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B5EE6B-1E16-3342-82F5-F3FBDCF73558}" type="pres">
      <dgm:prSet presAssocID="{B8EC554E-C297-7D48-89D6-D70391CBE1C7}" presName="bullet3b" presStyleLbl="node1" presStyleIdx="1" presStyleCnt="3"/>
      <dgm:spPr/>
    </dgm:pt>
    <dgm:pt modelId="{F4522079-9F7A-9040-AF9F-F75CEE87A4F4}" type="pres">
      <dgm:prSet presAssocID="{B8EC554E-C297-7D48-89D6-D70391CBE1C7}" presName="textBox3b" presStyleLbl="revTx" presStyleIdx="1" presStyleCnt="3" custScaleX="1340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D5B2F4-37FD-1D43-B8F2-FC06921FB8B0}" type="pres">
      <dgm:prSet presAssocID="{9262D32C-B215-AF47-B3D8-CA06B4C91789}" presName="bullet3c" presStyleLbl="node1" presStyleIdx="2" presStyleCnt="3"/>
      <dgm:spPr/>
    </dgm:pt>
    <dgm:pt modelId="{81432257-CBBA-EE45-87B8-ECA610CDBDCD}" type="pres">
      <dgm:prSet presAssocID="{9262D32C-B215-AF47-B3D8-CA06B4C91789}" presName="textBox3c" presStyleLbl="revTx" presStyleIdx="2" presStyleCnt="3" custScaleX="140715" custLinFactNeighborY="8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F11D2E-74CD-F645-B1CC-E5FE404E377B}" type="presOf" srcId="{BC38A473-19BD-9140-9843-4981CBFD470D}" destId="{DB0326FE-EC5A-384A-9C72-1F9B4CDFB6A0}" srcOrd="0" destOrd="0" presId="urn:microsoft.com/office/officeart/2005/8/layout/arrow2"/>
    <dgm:cxn modelId="{9DF97DFF-A23E-A744-9FDA-7D49E1FEF824}" type="presOf" srcId="{B8EC554E-C297-7D48-89D6-D70391CBE1C7}" destId="{F4522079-9F7A-9040-AF9F-F75CEE87A4F4}" srcOrd="0" destOrd="0" presId="urn:microsoft.com/office/officeart/2005/8/layout/arrow2"/>
    <dgm:cxn modelId="{E08A58AD-21AA-CF45-9CFE-6CC82E375827}" type="presOf" srcId="{9262D32C-B215-AF47-B3D8-CA06B4C91789}" destId="{81432257-CBBA-EE45-87B8-ECA610CDBDCD}" srcOrd="0" destOrd="0" presId="urn:microsoft.com/office/officeart/2005/8/layout/arrow2"/>
    <dgm:cxn modelId="{3AD2EF2A-7C19-3942-BA09-662EA6485A15}" type="presOf" srcId="{FE674CC6-0DA3-FD41-8064-82C0BBF76114}" destId="{9EECABA4-D461-4549-9B1C-CFDE9E0AEDAB}" srcOrd="0" destOrd="0" presId="urn:microsoft.com/office/officeart/2005/8/layout/arrow2"/>
    <dgm:cxn modelId="{8DAEA08B-668E-D045-BF24-8F6F7D104734}" srcId="{BC38A473-19BD-9140-9843-4981CBFD470D}" destId="{B8EC554E-C297-7D48-89D6-D70391CBE1C7}" srcOrd="1" destOrd="0" parTransId="{FD2C5478-D6A0-5240-B564-A45AA24FC555}" sibTransId="{C73DC588-E1D8-7C49-BFCB-A3E49A9161D5}"/>
    <dgm:cxn modelId="{3EA75342-1CEA-8144-83EB-240CDADEDBBC}" srcId="{BC38A473-19BD-9140-9843-4981CBFD470D}" destId="{FE674CC6-0DA3-FD41-8064-82C0BBF76114}" srcOrd="0" destOrd="0" parTransId="{15B1397B-0D11-9E44-B36D-59F4DE13B0BC}" sibTransId="{DFBECBD7-C4DE-3246-B044-F904E0931D17}"/>
    <dgm:cxn modelId="{8524326C-6EEE-634B-98F4-4E705E8DA9EE}" srcId="{BC38A473-19BD-9140-9843-4981CBFD470D}" destId="{9262D32C-B215-AF47-B3D8-CA06B4C91789}" srcOrd="2" destOrd="0" parTransId="{EB4DAD18-4727-E040-BB55-EF26DB1C8176}" sibTransId="{A0A2AD97-E05D-E049-843F-0B8801249D8A}"/>
    <dgm:cxn modelId="{B0D2199A-203B-2E4A-8256-6EDEE8EDE2A5}" type="presParOf" srcId="{DB0326FE-EC5A-384A-9C72-1F9B4CDFB6A0}" destId="{DCC2897C-33F0-1749-B821-B890529EBCF2}" srcOrd="0" destOrd="0" presId="urn:microsoft.com/office/officeart/2005/8/layout/arrow2"/>
    <dgm:cxn modelId="{0776B868-1C71-C747-9390-4C9B99B5265C}" type="presParOf" srcId="{DB0326FE-EC5A-384A-9C72-1F9B4CDFB6A0}" destId="{8D37A67E-3D97-9149-9245-E4C2A34B145D}" srcOrd="1" destOrd="0" presId="urn:microsoft.com/office/officeart/2005/8/layout/arrow2"/>
    <dgm:cxn modelId="{1290E15B-0120-FD42-A098-C67C6DF8EBAB}" type="presParOf" srcId="{8D37A67E-3D97-9149-9245-E4C2A34B145D}" destId="{6575D292-6EB4-BC44-94D3-F9514B784EE4}" srcOrd="0" destOrd="0" presId="urn:microsoft.com/office/officeart/2005/8/layout/arrow2"/>
    <dgm:cxn modelId="{67227FC6-0AFA-924D-9CF0-28330299C61B}" type="presParOf" srcId="{8D37A67E-3D97-9149-9245-E4C2A34B145D}" destId="{9EECABA4-D461-4549-9B1C-CFDE9E0AEDAB}" srcOrd="1" destOrd="0" presId="urn:microsoft.com/office/officeart/2005/8/layout/arrow2"/>
    <dgm:cxn modelId="{6CE839E9-E35F-7D4E-A7CD-FD86E7BFA814}" type="presParOf" srcId="{8D37A67E-3D97-9149-9245-E4C2A34B145D}" destId="{00B5EE6B-1E16-3342-82F5-F3FBDCF73558}" srcOrd="2" destOrd="0" presId="urn:microsoft.com/office/officeart/2005/8/layout/arrow2"/>
    <dgm:cxn modelId="{DA2D081F-C83E-8849-B157-CF5E4B52958D}" type="presParOf" srcId="{8D37A67E-3D97-9149-9245-E4C2A34B145D}" destId="{F4522079-9F7A-9040-AF9F-F75CEE87A4F4}" srcOrd="3" destOrd="0" presId="urn:microsoft.com/office/officeart/2005/8/layout/arrow2"/>
    <dgm:cxn modelId="{03624632-F979-DF41-8316-C6754090C4FA}" type="presParOf" srcId="{8D37A67E-3D97-9149-9245-E4C2A34B145D}" destId="{37D5B2F4-37FD-1D43-B8F2-FC06921FB8B0}" srcOrd="4" destOrd="0" presId="urn:microsoft.com/office/officeart/2005/8/layout/arrow2"/>
    <dgm:cxn modelId="{F11B2D53-2190-BC44-BD42-70C4C4BF522F}" type="presParOf" srcId="{8D37A67E-3D97-9149-9245-E4C2A34B145D}" destId="{81432257-CBBA-EE45-87B8-ECA610CDBDCD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38A473-19BD-9140-9843-4981CBFD470D}" type="doc">
      <dgm:prSet loTypeId="urn:microsoft.com/office/officeart/2005/8/layout/arrow2" loCatId="" qsTypeId="urn:microsoft.com/office/officeart/2005/8/quickstyle/simple4" qsCatId="simple" csTypeId="urn:microsoft.com/office/officeart/2005/8/colors/accent1_2" csCatId="accent1" phldr="1"/>
      <dgm:spPr/>
    </dgm:pt>
    <dgm:pt modelId="{FE674CC6-0DA3-FD41-8064-82C0BBF76114}">
      <dgm:prSet phldrT="[Text]"/>
      <dgm:spPr/>
      <dgm:t>
        <a:bodyPr/>
        <a:lstStyle/>
        <a:p>
          <a:r>
            <a:rPr lang="zh-CN" altLang="en-US" dirty="0" smtClean="0"/>
            <a:t>规则系统</a:t>
          </a:r>
          <a:br>
            <a:rPr lang="zh-CN" altLang="en-US" dirty="0" smtClean="0"/>
          </a:br>
          <a:r>
            <a:rPr lang="en-US" altLang="zh-CN" dirty="0" smtClean="0"/>
            <a:t>&lt;90</a:t>
          </a:r>
          <a:r>
            <a:rPr lang="zh-CN" altLang="en-US" dirty="0" smtClean="0"/>
            <a:t>年代</a:t>
          </a:r>
          <a:endParaRPr lang="en-US" dirty="0"/>
        </a:p>
      </dgm:t>
    </dgm:pt>
    <dgm:pt modelId="{15B1397B-0D11-9E44-B36D-59F4DE13B0BC}" type="parTrans" cxnId="{3EA75342-1CEA-8144-83EB-240CDADEDBBC}">
      <dgm:prSet/>
      <dgm:spPr/>
      <dgm:t>
        <a:bodyPr/>
        <a:lstStyle/>
        <a:p>
          <a:endParaRPr lang="en-US"/>
        </a:p>
      </dgm:t>
    </dgm:pt>
    <dgm:pt modelId="{DFBECBD7-C4DE-3246-B044-F904E0931D17}" type="sibTrans" cxnId="{3EA75342-1CEA-8144-83EB-240CDADEDBBC}">
      <dgm:prSet/>
      <dgm:spPr/>
      <dgm:t>
        <a:bodyPr/>
        <a:lstStyle/>
        <a:p>
          <a:endParaRPr lang="en-US"/>
        </a:p>
      </dgm:t>
    </dgm:pt>
    <dgm:pt modelId="{B8EC554E-C297-7D48-89D6-D70391CBE1C7}">
      <dgm:prSet phldrT="[Text]"/>
      <dgm:spPr/>
      <dgm:t>
        <a:bodyPr/>
        <a:lstStyle/>
        <a:p>
          <a:r>
            <a:rPr lang="zh-CN" altLang="en-US" dirty="0" smtClean="0"/>
            <a:t>概率系统 </a:t>
          </a:r>
          <a:r>
            <a:rPr lang="en-US" altLang="zh-CN" dirty="0" smtClean="0"/>
            <a:t>1990</a:t>
          </a:r>
          <a:r>
            <a:rPr lang="zh-CN" altLang="en-US" dirty="0" smtClean="0"/>
            <a:t> </a:t>
          </a:r>
          <a:r>
            <a:rPr lang="en-US" altLang="zh-CN" dirty="0" smtClean="0"/>
            <a:t>-</a:t>
          </a:r>
          <a:r>
            <a:rPr lang="zh-CN" altLang="en-US" dirty="0" smtClean="0"/>
            <a:t> </a:t>
          </a:r>
          <a:r>
            <a:rPr lang="en-US" altLang="zh-CN" dirty="0" smtClean="0"/>
            <a:t>2014</a:t>
          </a:r>
          <a:endParaRPr lang="en-US" dirty="0"/>
        </a:p>
      </dgm:t>
    </dgm:pt>
    <dgm:pt modelId="{FD2C5478-D6A0-5240-B564-A45AA24FC555}" type="parTrans" cxnId="{8DAEA08B-668E-D045-BF24-8F6F7D104734}">
      <dgm:prSet/>
      <dgm:spPr/>
      <dgm:t>
        <a:bodyPr/>
        <a:lstStyle/>
        <a:p>
          <a:endParaRPr lang="en-US"/>
        </a:p>
      </dgm:t>
    </dgm:pt>
    <dgm:pt modelId="{C73DC588-E1D8-7C49-BFCB-A3E49A9161D5}" type="sibTrans" cxnId="{8DAEA08B-668E-D045-BF24-8F6F7D104734}">
      <dgm:prSet/>
      <dgm:spPr/>
      <dgm:t>
        <a:bodyPr/>
        <a:lstStyle/>
        <a:p>
          <a:endParaRPr lang="en-US"/>
        </a:p>
      </dgm:t>
    </dgm:pt>
    <dgm:pt modelId="{9262D32C-B215-AF47-B3D8-CA06B4C91789}">
      <dgm:prSet phldrT="[Text]"/>
      <dgm:spPr/>
      <dgm:t>
        <a:bodyPr/>
        <a:lstStyle/>
        <a:p>
          <a:r>
            <a:rPr lang="zh-CN" altLang="en-US" dirty="0" smtClean="0"/>
            <a:t>深度学习 </a:t>
          </a:r>
          <a:r>
            <a:rPr lang="en-US" altLang="zh-CN" dirty="0" smtClean="0"/>
            <a:t>2014-</a:t>
          </a:r>
          <a:r>
            <a:rPr lang="zh-CN" altLang="en-US" dirty="0" smtClean="0"/>
            <a:t> </a:t>
          </a:r>
          <a:r>
            <a:rPr lang="en-US" altLang="zh-CN" dirty="0" smtClean="0"/>
            <a:t>now</a:t>
          </a:r>
          <a:endParaRPr lang="en-US" dirty="0"/>
        </a:p>
      </dgm:t>
    </dgm:pt>
    <dgm:pt modelId="{EB4DAD18-4727-E040-BB55-EF26DB1C8176}" type="parTrans" cxnId="{8524326C-6EEE-634B-98F4-4E705E8DA9EE}">
      <dgm:prSet/>
      <dgm:spPr/>
      <dgm:t>
        <a:bodyPr/>
        <a:lstStyle/>
        <a:p>
          <a:endParaRPr lang="en-US"/>
        </a:p>
      </dgm:t>
    </dgm:pt>
    <dgm:pt modelId="{A0A2AD97-E05D-E049-843F-0B8801249D8A}" type="sibTrans" cxnId="{8524326C-6EEE-634B-98F4-4E705E8DA9EE}">
      <dgm:prSet/>
      <dgm:spPr/>
      <dgm:t>
        <a:bodyPr/>
        <a:lstStyle/>
        <a:p>
          <a:endParaRPr lang="en-US"/>
        </a:p>
      </dgm:t>
    </dgm:pt>
    <dgm:pt modelId="{DB0326FE-EC5A-384A-9C72-1F9B4CDFB6A0}" type="pres">
      <dgm:prSet presAssocID="{BC38A473-19BD-9140-9843-4981CBFD470D}" presName="arrowDiagram" presStyleCnt="0">
        <dgm:presLayoutVars>
          <dgm:chMax val="5"/>
          <dgm:dir/>
          <dgm:resizeHandles val="exact"/>
        </dgm:presLayoutVars>
      </dgm:prSet>
      <dgm:spPr/>
    </dgm:pt>
    <dgm:pt modelId="{DCC2897C-33F0-1749-B821-B890529EBCF2}" type="pres">
      <dgm:prSet presAssocID="{BC38A473-19BD-9140-9843-4981CBFD470D}" presName="arrow" presStyleLbl="bgShp" presStyleIdx="0" presStyleCnt="1" custScaleX="188488" custLinFactNeighborY="-2652"/>
      <dgm:spPr/>
    </dgm:pt>
    <dgm:pt modelId="{8D37A67E-3D97-9149-9245-E4C2A34B145D}" type="pres">
      <dgm:prSet presAssocID="{BC38A473-19BD-9140-9843-4981CBFD470D}" presName="arrowDiagram3" presStyleCnt="0"/>
      <dgm:spPr/>
    </dgm:pt>
    <dgm:pt modelId="{6575D292-6EB4-BC44-94D3-F9514B784EE4}" type="pres">
      <dgm:prSet presAssocID="{FE674CC6-0DA3-FD41-8064-82C0BBF76114}" presName="bullet3a" presStyleLbl="node1" presStyleIdx="0" presStyleCnt="3" custLinFactX="-400000" custLinFactY="-56570" custLinFactNeighborX="-403814" custLinFactNeighborY="-100000"/>
      <dgm:spPr/>
    </dgm:pt>
    <dgm:pt modelId="{9EECABA4-D461-4549-9B1C-CFDE9E0AEDAB}" type="pres">
      <dgm:prSet presAssocID="{FE674CC6-0DA3-FD41-8064-82C0BBF76114}" presName="textBox3a" presStyleLbl="revTx" presStyleIdx="0" presStyleCnt="3" custLinFactX="-27789" custLinFactNeighborX="-100000" custLinFactNeighborY="56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B5EE6B-1E16-3342-82F5-F3FBDCF73558}" type="pres">
      <dgm:prSet presAssocID="{B8EC554E-C297-7D48-89D6-D70391CBE1C7}" presName="bullet3b" presStyleLbl="node1" presStyleIdx="1" presStyleCnt="3"/>
      <dgm:spPr/>
    </dgm:pt>
    <dgm:pt modelId="{F4522079-9F7A-9040-AF9F-F75CEE87A4F4}" type="pres">
      <dgm:prSet presAssocID="{B8EC554E-C297-7D48-89D6-D70391CBE1C7}" presName="textBox3b" presStyleLbl="revTx" presStyleIdx="1" presStyleCnt="3" custScaleX="134074" custLinFactNeighborX="-25523" custLinFactNeighborY="-2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D5B2F4-37FD-1D43-B8F2-FC06921FB8B0}" type="pres">
      <dgm:prSet presAssocID="{9262D32C-B215-AF47-B3D8-CA06B4C91789}" presName="bullet3c" presStyleLbl="node1" presStyleIdx="2" presStyleCnt="3" custLinFactX="203346" custLinFactNeighborX="300000"/>
      <dgm:spPr/>
    </dgm:pt>
    <dgm:pt modelId="{81432257-CBBA-EE45-87B8-ECA610CDBDCD}" type="pres">
      <dgm:prSet presAssocID="{9262D32C-B215-AF47-B3D8-CA06B4C91789}" presName="textBox3c" presStyleLbl="revTx" presStyleIdx="2" presStyleCnt="3" custScaleX="140715" custScaleY="74406" custLinFactNeighborX="95790" custLinFactNeighborY="4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89BC454-A43D-2B42-A8D3-6111E0265EA0}" type="presOf" srcId="{BC38A473-19BD-9140-9843-4981CBFD470D}" destId="{DB0326FE-EC5A-384A-9C72-1F9B4CDFB6A0}" srcOrd="0" destOrd="0" presId="urn:microsoft.com/office/officeart/2005/8/layout/arrow2"/>
    <dgm:cxn modelId="{F7FB215F-21BB-6044-9C08-05483382A29E}" type="presOf" srcId="{B8EC554E-C297-7D48-89D6-D70391CBE1C7}" destId="{F4522079-9F7A-9040-AF9F-F75CEE87A4F4}" srcOrd="0" destOrd="0" presId="urn:microsoft.com/office/officeart/2005/8/layout/arrow2"/>
    <dgm:cxn modelId="{C9BEE5F5-DD42-EB44-8994-2A32D57A2BCB}" type="presOf" srcId="{9262D32C-B215-AF47-B3D8-CA06B4C91789}" destId="{81432257-CBBA-EE45-87B8-ECA610CDBDCD}" srcOrd="0" destOrd="0" presId="urn:microsoft.com/office/officeart/2005/8/layout/arrow2"/>
    <dgm:cxn modelId="{8DAEA08B-668E-D045-BF24-8F6F7D104734}" srcId="{BC38A473-19BD-9140-9843-4981CBFD470D}" destId="{B8EC554E-C297-7D48-89D6-D70391CBE1C7}" srcOrd="1" destOrd="0" parTransId="{FD2C5478-D6A0-5240-B564-A45AA24FC555}" sibTransId="{C73DC588-E1D8-7C49-BFCB-A3E49A9161D5}"/>
    <dgm:cxn modelId="{B79A9D6A-5ED5-7947-BFF4-9C5C89C821EF}" type="presOf" srcId="{FE674CC6-0DA3-FD41-8064-82C0BBF76114}" destId="{9EECABA4-D461-4549-9B1C-CFDE9E0AEDAB}" srcOrd="0" destOrd="0" presId="urn:microsoft.com/office/officeart/2005/8/layout/arrow2"/>
    <dgm:cxn modelId="{3EA75342-1CEA-8144-83EB-240CDADEDBBC}" srcId="{BC38A473-19BD-9140-9843-4981CBFD470D}" destId="{FE674CC6-0DA3-FD41-8064-82C0BBF76114}" srcOrd="0" destOrd="0" parTransId="{15B1397B-0D11-9E44-B36D-59F4DE13B0BC}" sibTransId="{DFBECBD7-C4DE-3246-B044-F904E0931D17}"/>
    <dgm:cxn modelId="{8524326C-6EEE-634B-98F4-4E705E8DA9EE}" srcId="{BC38A473-19BD-9140-9843-4981CBFD470D}" destId="{9262D32C-B215-AF47-B3D8-CA06B4C91789}" srcOrd="2" destOrd="0" parTransId="{EB4DAD18-4727-E040-BB55-EF26DB1C8176}" sibTransId="{A0A2AD97-E05D-E049-843F-0B8801249D8A}"/>
    <dgm:cxn modelId="{2E4B607C-63EB-7D4D-80D2-4851B91259D0}" type="presParOf" srcId="{DB0326FE-EC5A-384A-9C72-1F9B4CDFB6A0}" destId="{DCC2897C-33F0-1749-B821-B890529EBCF2}" srcOrd="0" destOrd="0" presId="urn:microsoft.com/office/officeart/2005/8/layout/arrow2"/>
    <dgm:cxn modelId="{07742BBA-FD16-4645-AAB5-DCF4060F78F1}" type="presParOf" srcId="{DB0326FE-EC5A-384A-9C72-1F9B4CDFB6A0}" destId="{8D37A67E-3D97-9149-9245-E4C2A34B145D}" srcOrd="1" destOrd="0" presId="urn:microsoft.com/office/officeart/2005/8/layout/arrow2"/>
    <dgm:cxn modelId="{3C7D4403-EA94-5744-BA5B-AA9963A6BE36}" type="presParOf" srcId="{8D37A67E-3D97-9149-9245-E4C2A34B145D}" destId="{6575D292-6EB4-BC44-94D3-F9514B784EE4}" srcOrd="0" destOrd="0" presId="urn:microsoft.com/office/officeart/2005/8/layout/arrow2"/>
    <dgm:cxn modelId="{F4F0AF5C-66EF-5B45-8C9C-257C383CD6DD}" type="presParOf" srcId="{8D37A67E-3D97-9149-9245-E4C2A34B145D}" destId="{9EECABA4-D461-4549-9B1C-CFDE9E0AEDAB}" srcOrd="1" destOrd="0" presId="urn:microsoft.com/office/officeart/2005/8/layout/arrow2"/>
    <dgm:cxn modelId="{A8C756C8-7450-524A-AE6C-261B2946377C}" type="presParOf" srcId="{8D37A67E-3D97-9149-9245-E4C2A34B145D}" destId="{00B5EE6B-1E16-3342-82F5-F3FBDCF73558}" srcOrd="2" destOrd="0" presId="urn:microsoft.com/office/officeart/2005/8/layout/arrow2"/>
    <dgm:cxn modelId="{98327FA5-75D6-DA41-88C9-6380C43FC455}" type="presParOf" srcId="{8D37A67E-3D97-9149-9245-E4C2A34B145D}" destId="{F4522079-9F7A-9040-AF9F-F75CEE87A4F4}" srcOrd="3" destOrd="0" presId="urn:microsoft.com/office/officeart/2005/8/layout/arrow2"/>
    <dgm:cxn modelId="{F2AEBE04-920B-3F48-9D87-1BF2C6DBBE56}" type="presParOf" srcId="{8D37A67E-3D97-9149-9245-E4C2A34B145D}" destId="{37D5B2F4-37FD-1D43-B8F2-FC06921FB8B0}" srcOrd="4" destOrd="0" presId="urn:microsoft.com/office/officeart/2005/8/layout/arrow2"/>
    <dgm:cxn modelId="{D157F424-DFFF-9C4F-BE45-71EBFB0890F5}" type="presParOf" srcId="{8D37A67E-3D97-9149-9245-E4C2A34B145D}" destId="{81432257-CBBA-EE45-87B8-ECA610CDBDCD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38A473-19BD-9140-9843-4981CBFD470D}" type="doc">
      <dgm:prSet loTypeId="urn:microsoft.com/office/officeart/2005/8/layout/arrow2" loCatId="" qsTypeId="urn:microsoft.com/office/officeart/2005/8/quickstyle/simple4" qsCatId="simple" csTypeId="urn:microsoft.com/office/officeart/2005/8/colors/accent1_2" csCatId="accent1" phldr="1"/>
      <dgm:spPr/>
    </dgm:pt>
    <dgm:pt modelId="{FE674CC6-0DA3-FD41-8064-82C0BBF76114}">
      <dgm:prSet phldrT="[Text]"/>
      <dgm:spPr/>
      <dgm:t>
        <a:bodyPr/>
        <a:lstStyle/>
        <a:p>
          <a:r>
            <a:rPr lang="zh-CN" altLang="en-US" dirty="0" smtClean="0"/>
            <a:t>规则系统</a:t>
          </a:r>
          <a:br>
            <a:rPr lang="zh-CN" altLang="en-US" dirty="0" smtClean="0"/>
          </a:br>
          <a:r>
            <a:rPr lang="en-US" altLang="zh-CN" dirty="0" smtClean="0"/>
            <a:t>&lt;90</a:t>
          </a:r>
          <a:r>
            <a:rPr lang="zh-CN" altLang="en-US" dirty="0" smtClean="0"/>
            <a:t>年代</a:t>
          </a:r>
          <a:endParaRPr lang="en-US" dirty="0"/>
        </a:p>
      </dgm:t>
    </dgm:pt>
    <dgm:pt modelId="{15B1397B-0D11-9E44-B36D-59F4DE13B0BC}" type="parTrans" cxnId="{3EA75342-1CEA-8144-83EB-240CDADEDBBC}">
      <dgm:prSet/>
      <dgm:spPr/>
      <dgm:t>
        <a:bodyPr/>
        <a:lstStyle/>
        <a:p>
          <a:endParaRPr lang="en-US"/>
        </a:p>
      </dgm:t>
    </dgm:pt>
    <dgm:pt modelId="{DFBECBD7-C4DE-3246-B044-F904E0931D17}" type="sibTrans" cxnId="{3EA75342-1CEA-8144-83EB-240CDADEDBBC}">
      <dgm:prSet/>
      <dgm:spPr/>
      <dgm:t>
        <a:bodyPr/>
        <a:lstStyle/>
        <a:p>
          <a:endParaRPr lang="en-US"/>
        </a:p>
      </dgm:t>
    </dgm:pt>
    <dgm:pt modelId="{B8EC554E-C297-7D48-89D6-D70391CBE1C7}">
      <dgm:prSet phldrT="[Text]"/>
      <dgm:spPr/>
      <dgm:t>
        <a:bodyPr/>
        <a:lstStyle/>
        <a:p>
          <a:r>
            <a:rPr lang="zh-CN" altLang="en-US" dirty="0" smtClean="0"/>
            <a:t>概率系统 </a:t>
          </a:r>
          <a:r>
            <a:rPr lang="en-US" altLang="zh-CN" dirty="0" smtClean="0"/>
            <a:t>1990</a:t>
          </a:r>
          <a:r>
            <a:rPr lang="zh-CN" altLang="en-US" dirty="0" smtClean="0"/>
            <a:t> </a:t>
          </a:r>
          <a:r>
            <a:rPr lang="en-US" altLang="zh-CN" dirty="0" smtClean="0"/>
            <a:t>-</a:t>
          </a:r>
          <a:r>
            <a:rPr lang="zh-CN" altLang="en-US" dirty="0" smtClean="0"/>
            <a:t> </a:t>
          </a:r>
          <a:r>
            <a:rPr lang="en-US" altLang="zh-CN" dirty="0" smtClean="0"/>
            <a:t>2014</a:t>
          </a:r>
          <a:endParaRPr lang="en-US" dirty="0"/>
        </a:p>
      </dgm:t>
    </dgm:pt>
    <dgm:pt modelId="{FD2C5478-D6A0-5240-B564-A45AA24FC555}" type="parTrans" cxnId="{8DAEA08B-668E-D045-BF24-8F6F7D104734}">
      <dgm:prSet/>
      <dgm:spPr/>
      <dgm:t>
        <a:bodyPr/>
        <a:lstStyle/>
        <a:p>
          <a:endParaRPr lang="en-US"/>
        </a:p>
      </dgm:t>
    </dgm:pt>
    <dgm:pt modelId="{C73DC588-E1D8-7C49-BFCB-A3E49A9161D5}" type="sibTrans" cxnId="{8DAEA08B-668E-D045-BF24-8F6F7D104734}">
      <dgm:prSet/>
      <dgm:spPr/>
      <dgm:t>
        <a:bodyPr/>
        <a:lstStyle/>
        <a:p>
          <a:endParaRPr lang="en-US"/>
        </a:p>
      </dgm:t>
    </dgm:pt>
    <dgm:pt modelId="{9262D32C-B215-AF47-B3D8-CA06B4C91789}">
      <dgm:prSet phldrT="[Text]"/>
      <dgm:spPr/>
      <dgm:t>
        <a:bodyPr/>
        <a:lstStyle/>
        <a:p>
          <a:r>
            <a:rPr lang="zh-CN" altLang="en-US" dirty="0" smtClean="0"/>
            <a:t>深度学习 </a:t>
          </a:r>
          <a:r>
            <a:rPr lang="en-US" altLang="zh-CN" dirty="0" smtClean="0"/>
            <a:t>2014-</a:t>
          </a:r>
          <a:r>
            <a:rPr lang="zh-CN" altLang="en-US" dirty="0" smtClean="0"/>
            <a:t> </a:t>
          </a:r>
          <a:r>
            <a:rPr lang="en-US" altLang="zh-CN" dirty="0" smtClean="0"/>
            <a:t>now</a:t>
          </a:r>
          <a:endParaRPr lang="en-US" dirty="0"/>
        </a:p>
      </dgm:t>
    </dgm:pt>
    <dgm:pt modelId="{EB4DAD18-4727-E040-BB55-EF26DB1C8176}" type="parTrans" cxnId="{8524326C-6EEE-634B-98F4-4E705E8DA9EE}">
      <dgm:prSet/>
      <dgm:spPr/>
      <dgm:t>
        <a:bodyPr/>
        <a:lstStyle/>
        <a:p>
          <a:endParaRPr lang="en-US"/>
        </a:p>
      </dgm:t>
    </dgm:pt>
    <dgm:pt modelId="{A0A2AD97-E05D-E049-843F-0B8801249D8A}" type="sibTrans" cxnId="{8524326C-6EEE-634B-98F4-4E705E8DA9EE}">
      <dgm:prSet/>
      <dgm:spPr/>
      <dgm:t>
        <a:bodyPr/>
        <a:lstStyle/>
        <a:p>
          <a:endParaRPr lang="en-US"/>
        </a:p>
      </dgm:t>
    </dgm:pt>
    <dgm:pt modelId="{DB0326FE-EC5A-384A-9C72-1F9B4CDFB6A0}" type="pres">
      <dgm:prSet presAssocID="{BC38A473-19BD-9140-9843-4981CBFD470D}" presName="arrowDiagram" presStyleCnt="0">
        <dgm:presLayoutVars>
          <dgm:chMax val="5"/>
          <dgm:dir/>
          <dgm:resizeHandles val="exact"/>
        </dgm:presLayoutVars>
      </dgm:prSet>
      <dgm:spPr/>
    </dgm:pt>
    <dgm:pt modelId="{DCC2897C-33F0-1749-B821-B890529EBCF2}" type="pres">
      <dgm:prSet presAssocID="{BC38A473-19BD-9140-9843-4981CBFD470D}" presName="arrow" presStyleLbl="bgShp" presStyleIdx="0" presStyleCnt="1" custScaleX="188488" custLinFactNeighborY="-2652"/>
      <dgm:spPr/>
    </dgm:pt>
    <dgm:pt modelId="{8D37A67E-3D97-9149-9245-E4C2A34B145D}" type="pres">
      <dgm:prSet presAssocID="{BC38A473-19BD-9140-9843-4981CBFD470D}" presName="arrowDiagram3" presStyleCnt="0"/>
      <dgm:spPr/>
    </dgm:pt>
    <dgm:pt modelId="{6575D292-6EB4-BC44-94D3-F9514B784EE4}" type="pres">
      <dgm:prSet presAssocID="{FE674CC6-0DA3-FD41-8064-82C0BBF76114}" presName="bullet3a" presStyleLbl="node1" presStyleIdx="0" presStyleCnt="3" custLinFactX="-400000" custLinFactY="-56570" custLinFactNeighborX="-403814" custLinFactNeighborY="-100000"/>
      <dgm:spPr/>
    </dgm:pt>
    <dgm:pt modelId="{9EECABA4-D461-4549-9B1C-CFDE9E0AEDAB}" type="pres">
      <dgm:prSet presAssocID="{FE674CC6-0DA3-FD41-8064-82C0BBF76114}" presName="textBox3a" presStyleLbl="revTx" presStyleIdx="0" presStyleCnt="3" custLinFactX="-27789" custLinFactNeighborX="-100000" custLinFactNeighborY="56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B5EE6B-1E16-3342-82F5-F3FBDCF73558}" type="pres">
      <dgm:prSet presAssocID="{B8EC554E-C297-7D48-89D6-D70391CBE1C7}" presName="bullet3b" presStyleLbl="node1" presStyleIdx="1" presStyleCnt="3"/>
      <dgm:spPr/>
    </dgm:pt>
    <dgm:pt modelId="{F4522079-9F7A-9040-AF9F-F75CEE87A4F4}" type="pres">
      <dgm:prSet presAssocID="{B8EC554E-C297-7D48-89D6-D70391CBE1C7}" presName="textBox3b" presStyleLbl="revTx" presStyleIdx="1" presStyleCnt="3" custScaleX="134074" custLinFactNeighborX="-25523" custLinFactNeighborY="-2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D5B2F4-37FD-1D43-B8F2-FC06921FB8B0}" type="pres">
      <dgm:prSet presAssocID="{9262D32C-B215-AF47-B3D8-CA06B4C91789}" presName="bullet3c" presStyleLbl="node1" presStyleIdx="2" presStyleCnt="3" custLinFactX="203346" custLinFactNeighborX="300000"/>
      <dgm:spPr/>
    </dgm:pt>
    <dgm:pt modelId="{81432257-CBBA-EE45-87B8-ECA610CDBDCD}" type="pres">
      <dgm:prSet presAssocID="{9262D32C-B215-AF47-B3D8-CA06B4C91789}" presName="textBox3c" presStyleLbl="revTx" presStyleIdx="2" presStyleCnt="3" custScaleX="140715" custScaleY="74406" custLinFactNeighborX="95790" custLinFactNeighborY="4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802418-D251-2546-9EA2-565475BAAB3E}" type="presOf" srcId="{FE674CC6-0DA3-FD41-8064-82C0BBF76114}" destId="{9EECABA4-D461-4549-9B1C-CFDE9E0AEDAB}" srcOrd="0" destOrd="0" presId="urn:microsoft.com/office/officeart/2005/8/layout/arrow2"/>
    <dgm:cxn modelId="{8DAEA08B-668E-D045-BF24-8F6F7D104734}" srcId="{BC38A473-19BD-9140-9843-4981CBFD470D}" destId="{B8EC554E-C297-7D48-89D6-D70391CBE1C7}" srcOrd="1" destOrd="0" parTransId="{FD2C5478-D6A0-5240-B564-A45AA24FC555}" sibTransId="{C73DC588-E1D8-7C49-BFCB-A3E49A9161D5}"/>
    <dgm:cxn modelId="{D92C69CA-886C-B649-8667-3BC63DB67FE4}" type="presOf" srcId="{B8EC554E-C297-7D48-89D6-D70391CBE1C7}" destId="{F4522079-9F7A-9040-AF9F-F75CEE87A4F4}" srcOrd="0" destOrd="0" presId="urn:microsoft.com/office/officeart/2005/8/layout/arrow2"/>
    <dgm:cxn modelId="{3EA75342-1CEA-8144-83EB-240CDADEDBBC}" srcId="{BC38A473-19BD-9140-9843-4981CBFD470D}" destId="{FE674CC6-0DA3-FD41-8064-82C0BBF76114}" srcOrd="0" destOrd="0" parTransId="{15B1397B-0D11-9E44-B36D-59F4DE13B0BC}" sibTransId="{DFBECBD7-C4DE-3246-B044-F904E0931D17}"/>
    <dgm:cxn modelId="{43D7685A-AA05-E348-8B59-23C3DE4E5429}" type="presOf" srcId="{BC38A473-19BD-9140-9843-4981CBFD470D}" destId="{DB0326FE-EC5A-384A-9C72-1F9B4CDFB6A0}" srcOrd="0" destOrd="0" presId="urn:microsoft.com/office/officeart/2005/8/layout/arrow2"/>
    <dgm:cxn modelId="{8524326C-6EEE-634B-98F4-4E705E8DA9EE}" srcId="{BC38A473-19BD-9140-9843-4981CBFD470D}" destId="{9262D32C-B215-AF47-B3D8-CA06B4C91789}" srcOrd="2" destOrd="0" parTransId="{EB4DAD18-4727-E040-BB55-EF26DB1C8176}" sibTransId="{A0A2AD97-E05D-E049-843F-0B8801249D8A}"/>
    <dgm:cxn modelId="{17501980-3241-794A-893C-815F4713E732}" type="presOf" srcId="{9262D32C-B215-AF47-B3D8-CA06B4C91789}" destId="{81432257-CBBA-EE45-87B8-ECA610CDBDCD}" srcOrd="0" destOrd="0" presId="urn:microsoft.com/office/officeart/2005/8/layout/arrow2"/>
    <dgm:cxn modelId="{B739C3E0-3F6A-D343-9B53-7C24286C1DEE}" type="presParOf" srcId="{DB0326FE-EC5A-384A-9C72-1F9B4CDFB6A0}" destId="{DCC2897C-33F0-1749-B821-B890529EBCF2}" srcOrd="0" destOrd="0" presId="urn:microsoft.com/office/officeart/2005/8/layout/arrow2"/>
    <dgm:cxn modelId="{04C97A3B-78B7-7548-A4F0-7746327B0523}" type="presParOf" srcId="{DB0326FE-EC5A-384A-9C72-1F9B4CDFB6A0}" destId="{8D37A67E-3D97-9149-9245-E4C2A34B145D}" srcOrd="1" destOrd="0" presId="urn:microsoft.com/office/officeart/2005/8/layout/arrow2"/>
    <dgm:cxn modelId="{C01935C3-CD55-364A-8393-FA07C47D2974}" type="presParOf" srcId="{8D37A67E-3D97-9149-9245-E4C2A34B145D}" destId="{6575D292-6EB4-BC44-94D3-F9514B784EE4}" srcOrd="0" destOrd="0" presId="urn:microsoft.com/office/officeart/2005/8/layout/arrow2"/>
    <dgm:cxn modelId="{4775699D-CF53-6143-AC06-49CC6783D16D}" type="presParOf" srcId="{8D37A67E-3D97-9149-9245-E4C2A34B145D}" destId="{9EECABA4-D461-4549-9B1C-CFDE9E0AEDAB}" srcOrd="1" destOrd="0" presId="urn:microsoft.com/office/officeart/2005/8/layout/arrow2"/>
    <dgm:cxn modelId="{692CADC7-FB02-9C42-903D-4BBE889E2029}" type="presParOf" srcId="{8D37A67E-3D97-9149-9245-E4C2A34B145D}" destId="{00B5EE6B-1E16-3342-82F5-F3FBDCF73558}" srcOrd="2" destOrd="0" presId="urn:microsoft.com/office/officeart/2005/8/layout/arrow2"/>
    <dgm:cxn modelId="{A643F05C-7BFE-474F-84AD-17CE1EEA0201}" type="presParOf" srcId="{8D37A67E-3D97-9149-9245-E4C2A34B145D}" destId="{F4522079-9F7A-9040-AF9F-F75CEE87A4F4}" srcOrd="3" destOrd="0" presId="urn:microsoft.com/office/officeart/2005/8/layout/arrow2"/>
    <dgm:cxn modelId="{E6C7582F-DD54-AF4B-B818-4376323C069D}" type="presParOf" srcId="{8D37A67E-3D97-9149-9245-E4C2A34B145D}" destId="{37D5B2F4-37FD-1D43-B8F2-FC06921FB8B0}" srcOrd="4" destOrd="0" presId="urn:microsoft.com/office/officeart/2005/8/layout/arrow2"/>
    <dgm:cxn modelId="{572F302E-89E3-FA4D-B913-9E91430370E8}" type="presParOf" srcId="{8D37A67E-3D97-9149-9245-E4C2A34B145D}" destId="{81432257-CBBA-EE45-87B8-ECA610CDBDCD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38A473-19BD-9140-9843-4981CBFD470D}" type="doc">
      <dgm:prSet loTypeId="urn:microsoft.com/office/officeart/2005/8/layout/arrow2" loCatId="" qsTypeId="urn:microsoft.com/office/officeart/2005/8/quickstyle/simple4" qsCatId="simple" csTypeId="urn:microsoft.com/office/officeart/2005/8/colors/accent1_2" csCatId="accent1" phldr="1"/>
      <dgm:spPr/>
    </dgm:pt>
    <dgm:pt modelId="{FE674CC6-0DA3-FD41-8064-82C0BBF76114}">
      <dgm:prSet phldrT="[Text]"/>
      <dgm:spPr/>
      <dgm:t>
        <a:bodyPr/>
        <a:lstStyle/>
        <a:p>
          <a:r>
            <a:rPr lang="zh-CN" altLang="en-US" dirty="0" smtClean="0"/>
            <a:t>规则系统</a:t>
          </a:r>
          <a:br>
            <a:rPr lang="zh-CN" altLang="en-US" dirty="0" smtClean="0"/>
          </a:br>
          <a:r>
            <a:rPr lang="en-US" altLang="zh-CN" dirty="0" smtClean="0"/>
            <a:t>&lt;90</a:t>
          </a:r>
          <a:r>
            <a:rPr lang="zh-CN" altLang="en-US" dirty="0" smtClean="0"/>
            <a:t>年代</a:t>
          </a:r>
          <a:endParaRPr lang="en-US" dirty="0"/>
        </a:p>
      </dgm:t>
    </dgm:pt>
    <dgm:pt modelId="{15B1397B-0D11-9E44-B36D-59F4DE13B0BC}" type="parTrans" cxnId="{3EA75342-1CEA-8144-83EB-240CDADEDBBC}">
      <dgm:prSet/>
      <dgm:spPr/>
      <dgm:t>
        <a:bodyPr/>
        <a:lstStyle/>
        <a:p>
          <a:endParaRPr lang="en-US"/>
        </a:p>
      </dgm:t>
    </dgm:pt>
    <dgm:pt modelId="{DFBECBD7-C4DE-3246-B044-F904E0931D17}" type="sibTrans" cxnId="{3EA75342-1CEA-8144-83EB-240CDADEDBBC}">
      <dgm:prSet/>
      <dgm:spPr/>
      <dgm:t>
        <a:bodyPr/>
        <a:lstStyle/>
        <a:p>
          <a:endParaRPr lang="en-US"/>
        </a:p>
      </dgm:t>
    </dgm:pt>
    <dgm:pt modelId="{B8EC554E-C297-7D48-89D6-D70391CBE1C7}">
      <dgm:prSet phldrT="[Text]"/>
      <dgm:spPr/>
      <dgm:t>
        <a:bodyPr/>
        <a:lstStyle/>
        <a:p>
          <a:r>
            <a:rPr lang="zh-CN" altLang="en-US" dirty="0" smtClean="0"/>
            <a:t>概率系统 </a:t>
          </a:r>
          <a:r>
            <a:rPr lang="en-US" altLang="zh-CN" dirty="0" smtClean="0"/>
            <a:t>1990</a:t>
          </a:r>
          <a:r>
            <a:rPr lang="zh-CN" altLang="en-US" dirty="0" smtClean="0"/>
            <a:t> </a:t>
          </a:r>
          <a:r>
            <a:rPr lang="en-US" altLang="zh-CN" dirty="0" smtClean="0"/>
            <a:t>-</a:t>
          </a:r>
          <a:r>
            <a:rPr lang="zh-CN" altLang="en-US" dirty="0" smtClean="0"/>
            <a:t> </a:t>
          </a:r>
          <a:r>
            <a:rPr lang="en-US" altLang="zh-CN" dirty="0" smtClean="0"/>
            <a:t>2014</a:t>
          </a:r>
          <a:endParaRPr lang="en-US" dirty="0"/>
        </a:p>
      </dgm:t>
    </dgm:pt>
    <dgm:pt modelId="{FD2C5478-D6A0-5240-B564-A45AA24FC555}" type="parTrans" cxnId="{8DAEA08B-668E-D045-BF24-8F6F7D104734}">
      <dgm:prSet/>
      <dgm:spPr/>
      <dgm:t>
        <a:bodyPr/>
        <a:lstStyle/>
        <a:p>
          <a:endParaRPr lang="en-US"/>
        </a:p>
      </dgm:t>
    </dgm:pt>
    <dgm:pt modelId="{C73DC588-E1D8-7C49-BFCB-A3E49A9161D5}" type="sibTrans" cxnId="{8DAEA08B-668E-D045-BF24-8F6F7D104734}">
      <dgm:prSet/>
      <dgm:spPr/>
      <dgm:t>
        <a:bodyPr/>
        <a:lstStyle/>
        <a:p>
          <a:endParaRPr lang="en-US"/>
        </a:p>
      </dgm:t>
    </dgm:pt>
    <dgm:pt modelId="{9262D32C-B215-AF47-B3D8-CA06B4C91789}">
      <dgm:prSet phldrT="[Text]"/>
      <dgm:spPr/>
      <dgm:t>
        <a:bodyPr/>
        <a:lstStyle/>
        <a:p>
          <a:r>
            <a:rPr lang="zh-CN" altLang="en-US" dirty="0" smtClean="0"/>
            <a:t>深度学习 </a:t>
          </a:r>
          <a:r>
            <a:rPr lang="en-US" altLang="zh-CN" dirty="0" smtClean="0"/>
            <a:t>2014-</a:t>
          </a:r>
          <a:r>
            <a:rPr lang="zh-CN" altLang="en-US" dirty="0" smtClean="0"/>
            <a:t> </a:t>
          </a:r>
          <a:r>
            <a:rPr lang="en-US" altLang="zh-CN" dirty="0" smtClean="0"/>
            <a:t>now</a:t>
          </a:r>
          <a:endParaRPr lang="en-US" dirty="0"/>
        </a:p>
      </dgm:t>
    </dgm:pt>
    <dgm:pt modelId="{EB4DAD18-4727-E040-BB55-EF26DB1C8176}" type="parTrans" cxnId="{8524326C-6EEE-634B-98F4-4E705E8DA9EE}">
      <dgm:prSet/>
      <dgm:spPr/>
      <dgm:t>
        <a:bodyPr/>
        <a:lstStyle/>
        <a:p>
          <a:endParaRPr lang="en-US"/>
        </a:p>
      </dgm:t>
    </dgm:pt>
    <dgm:pt modelId="{A0A2AD97-E05D-E049-843F-0B8801249D8A}" type="sibTrans" cxnId="{8524326C-6EEE-634B-98F4-4E705E8DA9EE}">
      <dgm:prSet/>
      <dgm:spPr/>
      <dgm:t>
        <a:bodyPr/>
        <a:lstStyle/>
        <a:p>
          <a:endParaRPr lang="en-US"/>
        </a:p>
      </dgm:t>
    </dgm:pt>
    <dgm:pt modelId="{DB0326FE-EC5A-384A-9C72-1F9B4CDFB6A0}" type="pres">
      <dgm:prSet presAssocID="{BC38A473-19BD-9140-9843-4981CBFD470D}" presName="arrowDiagram" presStyleCnt="0">
        <dgm:presLayoutVars>
          <dgm:chMax val="5"/>
          <dgm:dir/>
          <dgm:resizeHandles val="exact"/>
        </dgm:presLayoutVars>
      </dgm:prSet>
      <dgm:spPr/>
    </dgm:pt>
    <dgm:pt modelId="{DCC2897C-33F0-1749-B821-B890529EBCF2}" type="pres">
      <dgm:prSet presAssocID="{BC38A473-19BD-9140-9843-4981CBFD470D}" presName="arrow" presStyleLbl="bgShp" presStyleIdx="0" presStyleCnt="1" custScaleX="188488" custLinFactNeighborY="-2652"/>
      <dgm:spPr/>
    </dgm:pt>
    <dgm:pt modelId="{8D37A67E-3D97-9149-9245-E4C2A34B145D}" type="pres">
      <dgm:prSet presAssocID="{BC38A473-19BD-9140-9843-4981CBFD470D}" presName="arrowDiagram3" presStyleCnt="0"/>
      <dgm:spPr/>
    </dgm:pt>
    <dgm:pt modelId="{6575D292-6EB4-BC44-94D3-F9514B784EE4}" type="pres">
      <dgm:prSet presAssocID="{FE674CC6-0DA3-FD41-8064-82C0BBF76114}" presName="bullet3a" presStyleLbl="node1" presStyleIdx="0" presStyleCnt="3" custLinFactX="-400000" custLinFactY="-56570" custLinFactNeighborX="-403814" custLinFactNeighborY="-100000"/>
      <dgm:spPr/>
    </dgm:pt>
    <dgm:pt modelId="{9EECABA4-D461-4549-9B1C-CFDE9E0AEDAB}" type="pres">
      <dgm:prSet presAssocID="{FE674CC6-0DA3-FD41-8064-82C0BBF76114}" presName="textBox3a" presStyleLbl="revTx" presStyleIdx="0" presStyleCnt="3" custLinFactX="-27789" custLinFactNeighborX="-100000" custLinFactNeighborY="56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B5EE6B-1E16-3342-82F5-F3FBDCF73558}" type="pres">
      <dgm:prSet presAssocID="{B8EC554E-C297-7D48-89D6-D70391CBE1C7}" presName="bullet3b" presStyleLbl="node1" presStyleIdx="1" presStyleCnt="3"/>
      <dgm:spPr/>
    </dgm:pt>
    <dgm:pt modelId="{F4522079-9F7A-9040-AF9F-F75CEE87A4F4}" type="pres">
      <dgm:prSet presAssocID="{B8EC554E-C297-7D48-89D6-D70391CBE1C7}" presName="textBox3b" presStyleLbl="revTx" presStyleIdx="1" presStyleCnt="3" custScaleX="134074" custLinFactNeighborX="-25523" custLinFactNeighborY="-2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D5B2F4-37FD-1D43-B8F2-FC06921FB8B0}" type="pres">
      <dgm:prSet presAssocID="{9262D32C-B215-AF47-B3D8-CA06B4C91789}" presName="bullet3c" presStyleLbl="node1" presStyleIdx="2" presStyleCnt="3" custLinFactX="203346" custLinFactNeighborX="300000"/>
      <dgm:spPr/>
    </dgm:pt>
    <dgm:pt modelId="{81432257-CBBA-EE45-87B8-ECA610CDBDCD}" type="pres">
      <dgm:prSet presAssocID="{9262D32C-B215-AF47-B3D8-CA06B4C91789}" presName="textBox3c" presStyleLbl="revTx" presStyleIdx="2" presStyleCnt="3" custScaleX="140715" custScaleY="74406" custLinFactNeighborX="95790" custLinFactNeighborY="4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895471-5B7C-E24B-B639-43B884908B9A}" type="presOf" srcId="{B8EC554E-C297-7D48-89D6-D70391CBE1C7}" destId="{F4522079-9F7A-9040-AF9F-F75CEE87A4F4}" srcOrd="0" destOrd="0" presId="urn:microsoft.com/office/officeart/2005/8/layout/arrow2"/>
    <dgm:cxn modelId="{CE1CBD2D-37F2-3D40-9EFC-4F12A9DE51E4}" type="presOf" srcId="{FE674CC6-0DA3-FD41-8064-82C0BBF76114}" destId="{9EECABA4-D461-4549-9B1C-CFDE9E0AEDAB}" srcOrd="0" destOrd="0" presId="urn:microsoft.com/office/officeart/2005/8/layout/arrow2"/>
    <dgm:cxn modelId="{8DAEA08B-668E-D045-BF24-8F6F7D104734}" srcId="{BC38A473-19BD-9140-9843-4981CBFD470D}" destId="{B8EC554E-C297-7D48-89D6-D70391CBE1C7}" srcOrd="1" destOrd="0" parTransId="{FD2C5478-D6A0-5240-B564-A45AA24FC555}" sibTransId="{C73DC588-E1D8-7C49-BFCB-A3E49A9161D5}"/>
    <dgm:cxn modelId="{325FF6DD-2766-E642-B5D5-A9CAD76C90E8}" type="presOf" srcId="{BC38A473-19BD-9140-9843-4981CBFD470D}" destId="{DB0326FE-EC5A-384A-9C72-1F9B4CDFB6A0}" srcOrd="0" destOrd="0" presId="urn:microsoft.com/office/officeart/2005/8/layout/arrow2"/>
    <dgm:cxn modelId="{3EA75342-1CEA-8144-83EB-240CDADEDBBC}" srcId="{BC38A473-19BD-9140-9843-4981CBFD470D}" destId="{FE674CC6-0DA3-FD41-8064-82C0BBF76114}" srcOrd="0" destOrd="0" parTransId="{15B1397B-0D11-9E44-B36D-59F4DE13B0BC}" sibTransId="{DFBECBD7-C4DE-3246-B044-F904E0931D17}"/>
    <dgm:cxn modelId="{09E0445E-5EC1-6147-AECF-A35A433C925A}" type="presOf" srcId="{9262D32C-B215-AF47-B3D8-CA06B4C91789}" destId="{81432257-CBBA-EE45-87B8-ECA610CDBDCD}" srcOrd="0" destOrd="0" presId="urn:microsoft.com/office/officeart/2005/8/layout/arrow2"/>
    <dgm:cxn modelId="{8524326C-6EEE-634B-98F4-4E705E8DA9EE}" srcId="{BC38A473-19BD-9140-9843-4981CBFD470D}" destId="{9262D32C-B215-AF47-B3D8-CA06B4C91789}" srcOrd="2" destOrd="0" parTransId="{EB4DAD18-4727-E040-BB55-EF26DB1C8176}" sibTransId="{A0A2AD97-E05D-E049-843F-0B8801249D8A}"/>
    <dgm:cxn modelId="{0CDEA5C5-F4A7-1047-AED1-83D5A42554B7}" type="presParOf" srcId="{DB0326FE-EC5A-384A-9C72-1F9B4CDFB6A0}" destId="{DCC2897C-33F0-1749-B821-B890529EBCF2}" srcOrd="0" destOrd="0" presId="urn:microsoft.com/office/officeart/2005/8/layout/arrow2"/>
    <dgm:cxn modelId="{798DAC1A-93B6-714A-B664-99B9FD51E0AE}" type="presParOf" srcId="{DB0326FE-EC5A-384A-9C72-1F9B4CDFB6A0}" destId="{8D37A67E-3D97-9149-9245-E4C2A34B145D}" srcOrd="1" destOrd="0" presId="urn:microsoft.com/office/officeart/2005/8/layout/arrow2"/>
    <dgm:cxn modelId="{D625DD2C-64CB-D74B-89B2-82D17C5CC2B4}" type="presParOf" srcId="{8D37A67E-3D97-9149-9245-E4C2A34B145D}" destId="{6575D292-6EB4-BC44-94D3-F9514B784EE4}" srcOrd="0" destOrd="0" presId="urn:microsoft.com/office/officeart/2005/8/layout/arrow2"/>
    <dgm:cxn modelId="{BFA5C868-31A8-604F-86ED-96EDE496163C}" type="presParOf" srcId="{8D37A67E-3D97-9149-9245-E4C2A34B145D}" destId="{9EECABA4-D461-4549-9B1C-CFDE9E0AEDAB}" srcOrd="1" destOrd="0" presId="urn:microsoft.com/office/officeart/2005/8/layout/arrow2"/>
    <dgm:cxn modelId="{41FC05F3-D8DF-B44E-B727-E3A2FD6A6CF0}" type="presParOf" srcId="{8D37A67E-3D97-9149-9245-E4C2A34B145D}" destId="{00B5EE6B-1E16-3342-82F5-F3FBDCF73558}" srcOrd="2" destOrd="0" presId="urn:microsoft.com/office/officeart/2005/8/layout/arrow2"/>
    <dgm:cxn modelId="{108CF315-D45C-9F49-896D-DF7D7EA81DD4}" type="presParOf" srcId="{8D37A67E-3D97-9149-9245-E4C2A34B145D}" destId="{F4522079-9F7A-9040-AF9F-F75CEE87A4F4}" srcOrd="3" destOrd="0" presId="urn:microsoft.com/office/officeart/2005/8/layout/arrow2"/>
    <dgm:cxn modelId="{4C1A045E-F8D1-CD46-A328-CDD524B6E315}" type="presParOf" srcId="{8D37A67E-3D97-9149-9245-E4C2A34B145D}" destId="{37D5B2F4-37FD-1D43-B8F2-FC06921FB8B0}" srcOrd="4" destOrd="0" presId="urn:microsoft.com/office/officeart/2005/8/layout/arrow2"/>
    <dgm:cxn modelId="{C3A4934D-AB36-2A49-A4ED-3A2284C8E1BB}" type="presParOf" srcId="{8D37A67E-3D97-9149-9245-E4C2A34B145D}" destId="{81432257-CBBA-EE45-87B8-ECA610CDBDCD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C38A473-19BD-9140-9843-4981CBFD470D}" type="doc">
      <dgm:prSet loTypeId="urn:microsoft.com/office/officeart/2005/8/layout/arrow2" loCatId="" qsTypeId="urn:microsoft.com/office/officeart/2005/8/quickstyle/simple4" qsCatId="simple" csTypeId="urn:microsoft.com/office/officeart/2005/8/colors/accent1_2" csCatId="accent1" phldr="1"/>
      <dgm:spPr/>
    </dgm:pt>
    <dgm:pt modelId="{FE674CC6-0DA3-FD41-8064-82C0BBF76114}">
      <dgm:prSet phldrT="[Text]"/>
      <dgm:spPr/>
      <dgm:t>
        <a:bodyPr/>
        <a:lstStyle/>
        <a:p>
          <a:r>
            <a:rPr lang="zh-CN" altLang="en-US" dirty="0" smtClean="0"/>
            <a:t>规则系统</a:t>
          </a:r>
          <a:br>
            <a:rPr lang="zh-CN" altLang="en-US" dirty="0" smtClean="0"/>
          </a:br>
          <a:r>
            <a:rPr lang="en-US" altLang="zh-CN" dirty="0" smtClean="0"/>
            <a:t>&lt;90</a:t>
          </a:r>
          <a:r>
            <a:rPr lang="zh-CN" altLang="en-US" dirty="0" smtClean="0"/>
            <a:t>年代</a:t>
          </a:r>
          <a:endParaRPr lang="en-US" dirty="0"/>
        </a:p>
      </dgm:t>
    </dgm:pt>
    <dgm:pt modelId="{15B1397B-0D11-9E44-B36D-59F4DE13B0BC}" type="parTrans" cxnId="{3EA75342-1CEA-8144-83EB-240CDADEDBBC}">
      <dgm:prSet/>
      <dgm:spPr/>
      <dgm:t>
        <a:bodyPr/>
        <a:lstStyle/>
        <a:p>
          <a:endParaRPr lang="en-US"/>
        </a:p>
      </dgm:t>
    </dgm:pt>
    <dgm:pt modelId="{DFBECBD7-C4DE-3246-B044-F904E0931D17}" type="sibTrans" cxnId="{3EA75342-1CEA-8144-83EB-240CDADEDBBC}">
      <dgm:prSet/>
      <dgm:spPr/>
      <dgm:t>
        <a:bodyPr/>
        <a:lstStyle/>
        <a:p>
          <a:endParaRPr lang="en-US"/>
        </a:p>
      </dgm:t>
    </dgm:pt>
    <dgm:pt modelId="{B8EC554E-C297-7D48-89D6-D70391CBE1C7}">
      <dgm:prSet phldrT="[Text]"/>
      <dgm:spPr/>
      <dgm:t>
        <a:bodyPr/>
        <a:lstStyle/>
        <a:p>
          <a:r>
            <a:rPr lang="zh-CN" altLang="en-US" dirty="0" smtClean="0"/>
            <a:t>概率系统 </a:t>
          </a:r>
          <a:r>
            <a:rPr lang="en-US" altLang="zh-CN" dirty="0" smtClean="0"/>
            <a:t>1990</a:t>
          </a:r>
          <a:r>
            <a:rPr lang="zh-CN" altLang="en-US" dirty="0" smtClean="0"/>
            <a:t> </a:t>
          </a:r>
          <a:r>
            <a:rPr lang="en-US" altLang="zh-CN" dirty="0" smtClean="0"/>
            <a:t>-</a:t>
          </a:r>
          <a:r>
            <a:rPr lang="zh-CN" altLang="en-US" dirty="0" smtClean="0"/>
            <a:t> </a:t>
          </a:r>
          <a:r>
            <a:rPr lang="en-US" altLang="zh-CN" dirty="0" smtClean="0"/>
            <a:t>2014</a:t>
          </a:r>
          <a:endParaRPr lang="en-US" dirty="0"/>
        </a:p>
      </dgm:t>
    </dgm:pt>
    <dgm:pt modelId="{FD2C5478-D6A0-5240-B564-A45AA24FC555}" type="parTrans" cxnId="{8DAEA08B-668E-D045-BF24-8F6F7D104734}">
      <dgm:prSet/>
      <dgm:spPr/>
      <dgm:t>
        <a:bodyPr/>
        <a:lstStyle/>
        <a:p>
          <a:endParaRPr lang="en-US"/>
        </a:p>
      </dgm:t>
    </dgm:pt>
    <dgm:pt modelId="{C73DC588-E1D8-7C49-BFCB-A3E49A9161D5}" type="sibTrans" cxnId="{8DAEA08B-668E-D045-BF24-8F6F7D104734}">
      <dgm:prSet/>
      <dgm:spPr/>
      <dgm:t>
        <a:bodyPr/>
        <a:lstStyle/>
        <a:p>
          <a:endParaRPr lang="en-US"/>
        </a:p>
      </dgm:t>
    </dgm:pt>
    <dgm:pt modelId="{9262D32C-B215-AF47-B3D8-CA06B4C91789}">
      <dgm:prSet phldrT="[Text]"/>
      <dgm:spPr/>
      <dgm:t>
        <a:bodyPr/>
        <a:lstStyle/>
        <a:p>
          <a:r>
            <a:rPr lang="zh-CN" altLang="en-US" dirty="0" smtClean="0"/>
            <a:t>深度学习 </a:t>
          </a:r>
          <a:r>
            <a:rPr lang="en-US" altLang="zh-CN" dirty="0" smtClean="0"/>
            <a:t>2014-</a:t>
          </a:r>
          <a:r>
            <a:rPr lang="zh-CN" altLang="en-US" dirty="0" smtClean="0"/>
            <a:t> </a:t>
          </a:r>
          <a:r>
            <a:rPr lang="en-US" altLang="zh-CN" dirty="0" smtClean="0"/>
            <a:t>now</a:t>
          </a:r>
          <a:endParaRPr lang="en-US" dirty="0"/>
        </a:p>
      </dgm:t>
    </dgm:pt>
    <dgm:pt modelId="{EB4DAD18-4727-E040-BB55-EF26DB1C8176}" type="parTrans" cxnId="{8524326C-6EEE-634B-98F4-4E705E8DA9EE}">
      <dgm:prSet/>
      <dgm:spPr/>
      <dgm:t>
        <a:bodyPr/>
        <a:lstStyle/>
        <a:p>
          <a:endParaRPr lang="en-US"/>
        </a:p>
      </dgm:t>
    </dgm:pt>
    <dgm:pt modelId="{A0A2AD97-E05D-E049-843F-0B8801249D8A}" type="sibTrans" cxnId="{8524326C-6EEE-634B-98F4-4E705E8DA9EE}">
      <dgm:prSet/>
      <dgm:spPr/>
      <dgm:t>
        <a:bodyPr/>
        <a:lstStyle/>
        <a:p>
          <a:endParaRPr lang="en-US"/>
        </a:p>
      </dgm:t>
    </dgm:pt>
    <dgm:pt modelId="{DB0326FE-EC5A-384A-9C72-1F9B4CDFB6A0}" type="pres">
      <dgm:prSet presAssocID="{BC38A473-19BD-9140-9843-4981CBFD470D}" presName="arrowDiagram" presStyleCnt="0">
        <dgm:presLayoutVars>
          <dgm:chMax val="5"/>
          <dgm:dir/>
          <dgm:resizeHandles val="exact"/>
        </dgm:presLayoutVars>
      </dgm:prSet>
      <dgm:spPr/>
    </dgm:pt>
    <dgm:pt modelId="{DCC2897C-33F0-1749-B821-B890529EBCF2}" type="pres">
      <dgm:prSet presAssocID="{BC38A473-19BD-9140-9843-4981CBFD470D}" presName="arrow" presStyleLbl="bgShp" presStyleIdx="0" presStyleCnt="1" custScaleX="188488" custLinFactNeighborY="-2652"/>
      <dgm:spPr/>
    </dgm:pt>
    <dgm:pt modelId="{8D37A67E-3D97-9149-9245-E4C2A34B145D}" type="pres">
      <dgm:prSet presAssocID="{BC38A473-19BD-9140-9843-4981CBFD470D}" presName="arrowDiagram3" presStyleCnt="0"/>
      <dgm:spPr/>
    </dgm:pt>
    <dgm:pt modelId="{6575D292-6EB4-BC44-94D3-F9514B784EE4}" type="pres">
      <dgm:prSet presAssocID="{FE674CC6-0DA3-FD41-8064-82C0BBF76114}" presName="bullet3a" presStyleLbl="node1" presStyleIdx="0" presStyleCnt="3" custLinFactX="-400000" custLinFactY="-56570" custLinFactNeighborX="-403814" custLinFactNeighborY="-100000"/>
      <dgm:spPr/>
    </dgm:pt>
    <dgm:pt modelId="{9EECABA4-D461-4549-9B1C-CFDE9E0AEDAB}" type="pres">
      <dgm:prSet presAssocID="{FE674CC6-0DA3-FD41-8064-82C0BBF76114}" presName="textBox3a" presStyleLbl="revTx" presStyleIdx="0" presStyleCnt="3" custLinFactX="-27789" custLinFactNeighborX="-100000" custLinFactNeighborY="56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B5EE6B-1E16-3342-82F5-F3FBDCF73558}" type="pres">
      <dgm:prSet presAssocID="{B8EC554E-C297-7D48-89D6-D70391CBE1C7}" presName="bullet3b" presStyleLbl="node1" presStyleIdx="1" presStyleCnt="3"/>
      <dgm:spPr/>
    </dgm:pt>
    <dgm:pt modelId="{F4522079-9F7A-9040-AF9F-F75CEE87A4F4}" type="pres">
      <dgm:prSet presAssocID="{B8EC554E-C297-7D48-89D6-D70391CBE1C7}" presName="textBox3b" presStyleLbl="revTx" presStyleIdx="1" presStyleCnt="3" custScaleX="134074" custLinFactNeighborX="-25523" custLinFactNeighborY="-2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D5B2F4-37FD-1D43-B8F2-FC06921FB8B0}" type="pres">
      <dgm:prSet presAssocID="{9262D32C-B215-AF47-B3D8-CA06B4C91789}" presName="bullet3c" presStyleLbl="node1" presStyleIdx="2" presStyleCnt="3" custLinFactX="203346" custLinFactNeighborX="300000"/>
      <dgm:spPr/>
    </dgm:pt>
    <dgm:pt modelId="{81432257-CBBA-EE45-87B8-ECA610CDBDCD}" type="pres">
      <dgm:prSet presAssocID="{9262D32C-B215-AF47-B3D8-CA06B4C91789}" presName="textBox3c" presStyleLbl="revTx" presStyleIdx="2" presStyleCnt="3" custScaleX="140715" custScaleY="74406" custLinFactNeighborX="95790" custLinFactNeighborY="4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556406-C2B1-7842-869C-DF260761F1BC}" type="presOf" srcId="{9262D32C-B215-AF47-B3D8-CA06B4C91789}" destId="{81432257-CBBA-EE45-87B8-ECA610CDBDCD}" srcOrd="0" destOrd="0" presId="urn:microsoft.com/office/officeart/2005/8/layout/arrow2"/>
    <dgm:cxn modelId="{8DAEA08B-668E-D045-BF24-8F6F7D104734}" srcId="{BC38A473-19BD-9140-9843-4981CBFD470D}" destId="{B8EC554E-C297-7D48-89D6-D70391CBE1C7}" srcOrd="1" destOrd="0" parTransId="{FD2C5478-D6A0-5240-B564-A45AA24FC555}" sibTransId="{C73DC588-E1D8-7C49-BFCB-A3E49A9161D5}"/>
    <dgm:cxn modelId="{77CB194F-5835-7049-B6BF-DE03E8CC45F2}" type="presOf" srcId="{B8EC554E-C297-7D48-89D6-D70391CBE1C7}" destId="{F4522079-9F7A-9040-AF9F-F75CEE87A4F4}" srcOrd="0" destOrd="0" presId="urn:microsoft.com/office/officeart/2005/8/layout/arrow2"/>
    <dgm:cxn modelId="{8AA597ED-EFB1-9849-8B63-21D0BABE3369}" type="presOf" srcId="{FE674CC6-0DA3-FD41-8064-82C0BBF76114}" destId="{9EECABA4-D461-4549-9B1C-CFDE9E0AEDAB}" srcOrd="0" destOrd="0" presId="urn:microsoft.com/office/officeart/2005/8/layout/arrow2"/>
    <dgm:cxn modelId="{7A8043FC-5222-4745-ACBA-52182A559831}" type="presOf" srcId="{BC38A473-19BD-9140-9843-4981CBFD470D}" destId="{DB0326FE-EC5A-384A-9C72-1F9B4CDFB6A0}" srcOrd="0" destOrd="0" presId="urn:microsoft.com/office/officeart/2005/8/layout/arrow2"/>
    <dgm:cxn modelId="{3EA75342-1CEA-8144-83EB-240CDADEDBBC}" srcId="{BC38A473-19BD-9140-9843-4981CBFD470D}" destId="{FE674CC6-0DA3-FD41-8064-82C0BBF76114}" srcOrd="0" destOrd="0" parTransId="{15B1397B-0D11-9E44-B36D-59F4DE13B0BC}" sibTransId="{DFBECBD7-C4DE-3246-B044-F904E0931D17}"/>
    <dgm:cxn modelId="{8524326C-6EEE-634B-98F4-4E705E8DA9EE}" srcId="{BC38A473-19BD-9140-9843-4981CBFD470D}" destId="{9262D32C-B215-AF47-B3D8-CA06B4C91789}" srcOrd="2" destOrd="0" parTransId="{EB4DAD18-4727-E040-BB55-EF26DB1C8176}" sibTransId="{A0A2AD97-E05D-E049-843F-0B8801249D8A}"/>
    <dgm:cxn modelId="{24D8A8D5-AD8D-964C-BB89-4C856815202A}" type="presParOf" srcId="{DB0326FE-EC5A-384A-9C72-1F9B4CDFB6A0}" destId="{DCC2897C-33F0-1749-B821-B890529EBCF2}" srcOrd="0" destOrd="0" presId="urn:microsoft.com/office/officeart/2005/8/layout/arrow2"/>
    <dgm:cxn modelId="{31AD960A-A102-E74A-A3FB-DE716D6A36E6}" type="presParOf" srcId="{DB0326FE-EC5A-384A-9C72-1F9B4CDFB6A0}" destId="{8D37A67E-3D97-9149-9245-E4C2A34B145D}" srcOrd="1" destOrd="0" presId="urn:microsoft.com/office/officeart/2005/8/layout/arrow2"/>
    <dgm:cxn modelId="{EEDB219C-8169-034C-87EB-7BD123D4D8C6}" type="presParOf" srcId="{8D37A67E-3D97-9149-9245-E4C2A34B145D}" destId="{6575D292-6EB4-BC44-94D3-F9514B784EE4}" srcOrd="0" destOrd="0" presId="urn:microsoft.com/office/officeart/2005/8/layout/arrow2"/>
    <dgm:cxn modelId="{8432081F-5A9C-1147-AD37-2B3836591961}" type="presParOf" srcId="{8D37A67E-3D97-9149-9245-E4C2A34B145D}" destId="{9EECABA4-D461-4549-9B1C-CFDE9E0AEDAB}" srcOrd="1" destOrd="0" presId="urn:microsoft.com/office/officeart/2005/8/layout/arrow2"/>
    <dgm:cxn modelId="{8DD6273F-CAFA-5C4A-98E8-62E1C8DFAA39}" type="presParOf" srcId="{8D37A67E-3D97-9149-9245-E4C2A34B145D}" destId="{00B5EE6B-1E16-3342-82F5-F3FBDCF73558}" srcOrd="2" destOrd="0" presId="urn:microsoft.com/office/officeart/2005/8/layout/arrow2"/>
    <dgm:cxn modelId="{62F76074-D94B-E343-86B8-730CB4BCB4F5}" type="presParOf" srcId="{8D37A67E-3D97-9149-9245-E4C2A34B145D}" destId="{F4522079-9F7A-9040-AF9F-F75CEE87A4F4}" srcOrd="3" destOrd="0" presId="urn:microsoft.com/office/officeart/2005/8/layout/arrow2"/>
    <dgm:cxn modelId="{DECFE85A-4BEE-F045-AC38-DF64E0C0E7BD}" type="presParOf" srcId="{8D37A67E-3D97-9149-9245-E4C2A34B145D}" destId="{37D5B2F4-37FD-1D43-B8F2-FC06921FB8B0}" srcOrd="4" destOrd="0" presId="urn:microsoft.com/office/officeart/2005/8/layout/arrow2"/>
    <dgm:cxn modelId="{03FFB4DC-5213-0544-896B-AC6B18256F50}" type="presParOf" srcId="{8D37A67E-3D97-9149-9245-E4C2A34B145D}" destId="{81432257-CBBA-EE45-87B8-ECA610CDBDCD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C38A473-19BD-9140-9843-4981CBFD470D}" type="doc">
      <dgm:prSet loTypeId="urn:microsoft.com/office/officeart/2005/8/layout/arrow2" loCatId="" qsTypeId="urn:microsoft.com/office/officeart/2005/8/quickstyle/simple4" qsCatId="simple" csTypeId="urn:microsoft.com/office/officeart/2005/8/colors/accent1_2" csCatId="accent1" phldr="1"/>
      <dgm:spPr/>
    </dgm:pt>
    <dgm:pt modelId="{FE674CC6-0DA3-FD41-8064-82C0BBF76114}">
      <dgm:prSet phldrT="[Text]"/>
      <dgm:spPr/>
      <dgm:t>
        <a:bodyPr/>
        <a:lstStyle/>
        <a:p>
          <a:r>
            <a:rPr lang="zh-CN" altLang="en-US" dirty="0" smtClean="0"/>
            <a:t>规则系统</a:t>
          </a:r>
          <a:br>
            <a:rPr lang="zh-CN" altLang="en-US" dirty="0" smtClean="0"/>
          </a:br>
          <a:r>
            <a:rPr lang="en-US" altLang="zh-CN" dirty="0" smtClean="0"/>
            <a:t>&lt;90</a:t>
          </a:r>
          <a:r>
            <a:rPr lang="zh-CN" altLang="en-US" dirty="0" smtClean="0"/>
            <a:t>年代</a:t>
          </a:r>
          <a:endParaRPr lang="en-US" dirty="0"/>
        </a:p>
      </dgm:t>
    </dgm:pt>
    <dgm:pt modelId="{15B1397B-0D11-9E44-B36D-59F4DE13B0BC}" type="parTrans" cxnId="{3EA75342-1CEA-8144-83EB-240CDADEDBBC}">
      <dgm:prSet/>
      <dgm:spPr/>
      <dgm:t>
        <a:bodyPr/>
        <a:lstStyle/>
        <a:p>
          <a:endParaRPr lang="en-US"/>
        </a:p>
      </dgm:t>
    </dgm:pt>
    <dgm:pt modelId="{DFBECBD7-C4DE-3246-B044-F904E0931D17}" type="sibTrans" cxnId="{3EA75342-1CEA-8144-83EB-240CDADEDBBC}">
      <dgm:prSet/>
      <dgm:spPr/>
      <dgm:t>
        <a:bodyPr/>
        <a:lstStyle/>
        <a:p>
          <a:endParaRPr lang="en-US"/>
        </a:p>
      </dgm:t>
    </dgm:pt>
    <dgm:pt modelId="{B8EC554E-C297-7D48-89D6-D70391CBE1C7}">
      <dgm:prSet phldrT="[Text]"/>
      <dgm:spPr/>
      <dgm:t>
        <a:bodyPr/>
        <a:lstStyle/>
        <a:p>
          <a:r>
            <a:rPr lang="zh-CN" altLang="en-US" dirty="0" smtClean="0"/>
            <a:t>概率系统 </a:t>
          </a:r>
          <a:r>
            <a:rPr lang="en-US" altLang="zh-CN" dirty="0" smtClean="0"/>
            <a:t>1990</a:t>
          </a:r>
          <a:r>
            <a:rPr lang="zh-CN" altLang="en-US" dirty="0" smtClean="0"/>
            <a:t> </a:t>
          </a:r>
          <a:r>
            <a:rPr lang="en-US" altLang="zh-CN" dirty="0" smtClean="0"/>
            <a:t>-</a:t>
          </a:r>
          <a:r>
            <a:rPr lang="zh-CN" altLang="en-US" dirty="0" smtClean="0"/>
            <a:t> </a:t>
          </a:r>
          <a:r>
            <a:rPr lang="en-US" altLang="zh-CN" dirty="0" smtClean="0"/>
            <a:t>2014</a:t>
          </a:r>
          <a:endParaRPr lang="en-US" dirty="0"/>
        </a:p>
      </dgm:t>
    </dgm:pt>
    <dgm:pt modelId="{FD2C5478-D6A0-5240-B564-A45AA24FC555}" type="parTrans" cxnId="{8DAEA08B-668E-D045-BF24-8F6F7D104734}">
      <dgm:prSet/>
      <dgm:spPr/>
      <dgm:t>
        <a:bodyPr/>
        <a:lstStyle/>
        <a:p>
          <a:endParaRPr lang="en-US"/>
        </a:p>
      </dgm:t>
    </dgm:pt>
    <dgm:pt modelId="{C73DC588-E1D8-7C49-BFCB-A3E49A9161D5}" type="sibTrans" cxnId="{8DAEA08B-668E-D045-BF24-8F6F7D104734}">
      <dgm:prSet/>
      <dgm:spPr/>
      <dgm:t>
        <a:bodyPr/>
        <a:lstStyle/>
        <a:p>
          <a:endParaRPr lang="en-US"/>
        </a:p>
      </dgm:t>
    </dgm:pt>
    <dgm:pt modelId="{9262D32C-B215-AF47-B3D8-CA06B4C91789}">
      <dgm:prSet phldrT="[Text]"/>
      <dgm:spPr/>
      <dgm:t>
        <a:bodyPr/>
        <a:lstStyle/>
        <a:p>
          <a:r>
            <a:rPr lang="zh-CN" altLang="en-US" dirty="0" smtClean="0"/>
            <a:t>深度学习 </a:t>
          </a:r>
          <a:r>
            <a:rPr lang="en-US" altLang="zh-CN" dirty="0" smtClean="0"/>
            <a:t>2014-</a:t>
          </a:r>
          <a:r>
            <a:rPr lang="zh-CN" altLang="en-US" dirty="0" smtClean="0"/>
            <a:t> </a:t>
          </a:r>
          <a:r>
            <a:rPr lang="en-US" altLang="zh-CN" dirty="0" smtClean="0"/>
            <a:t>now</a:t>
          </a:r>
          <a:endParaRPr lang="en-US" dirty="0"/>
        </a:p>
      </dgm:t>
    </dgm:pt>
    <dgm:pt modelId="{EB4DAD18-4727-E040-BB55-EF26DB1C8176}" type="parTrans" cxnId="{8524326C-6EEE-634B-98F4-4E705E8DA9EE}">
      <dgm:prSet/>
      <dgm:spPr/>
      <dgm:t>
        <a:bodyPr/>
        <a:lstStyle/>
        <a:p>
          <a:endParaRPr lang="en-US"/>
        </a:p>
      </dgm:t>
    </dgm:pt>
    <dgm:pt modelId="{A0A2AD97-E05D-E049-843F-0B8801249D8A}" type="sibTrans" cxnId="{8524326C-6EEE-634B-98F4-4E705E8DA9EE}">
      <dgm:prSet/>
      <dgm:spPr/>
      <dgm:t>
        <a:bodyPr/>
        <a:lstStyle/>
        <a:p>
          <a:endParaRPr lang="en-US"/>
        </a:p>
      </dgm:t>
    </dgm:pt>
    <dgm:pt modelId="{DB0326FE-EC5A-384A-9C72-1F9B4CDFB6A0}" type="pres">
      <dgm:prSet presAssocID="{BC38A473-19BD-9140-9843-4981CBFD470D}" presName="arrowDiagram" presStyleCnt="0">
        <dgm:presLayoutVars>
          <dgm:chMax val="5"/>
          <dgm:dir/>
          <dgm:resizeHandles val="exact"/>
        </dgm:presLayoutVars>
      </dgm:prSet>
      <dgm:spPr/>
    </dgm:pt>
    <dgm:pt modelId="{DCC2897C-33F0-1749-B821-B890529EBCF2}" type="pres">
      <dgm:prSet presAssocID="{BC38A473-19BD-9140-9843-4981CBFD470D}" presName="arrow" presStyleLbl="bgShp" presStyleIdx="0" presStyleCnt="1" custScaleX="188488" custLinFactNeighborY="-2652"/>
      <dgm:spPr/>
    </dgm:pt>
    <dgm:pt modelId="{8D37A67E-3D97-9149-9245-E4C2A34B145D}" type="pres">
      <dgm:prSet presAssocID="{BC38A473-19BD-9140-9843-4981CBFD470D}" presName="arrowDiagram3" presStyleCnt="0"/>
      <dgm:spPr/>
    </dgm:pt>
    <dgm:pt modelId="{6575D292-6EB4-BC44-94D3-F9514B784EE4}" type="pres">
      <dgm:prSet presAssocID="{FE674CC6-0DA3-FD41-8064-82C0BBF76114}" presName="bullet3a" presStyleLbl="node1" presStyleIdx="0" presStyleCnt="3" custLinFactX="-400000" custLinFactY="-56570" custLinFactNeighborX="-403814" custLinFactNeighborY="-100000"/>
      <dgm:spPr/>
    </dgm:pt>
    <dgm:pt modelId="{9EECABA4-D461-4549-9B1C-CFDE9E0AEDAB}" type="pres">
      <dgm:prSet presAssocID="{FE674CC6-0DA3-FD41-8064-82C0BBF76114}" presName="textBox3a" presStyleLbl="revTx" presStyleIdx="0" presStyleCnt="3" custLinFactX="-27789" custLinFactNeighborX="-100000" custLinFactNeighborY="56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B5EE6B-1E16-3342-82F5-F3FBDCF73558}" type="pres">
      <dgm:prSet presAssocID="{B8EC554E-C297-7D48-89D6-D70391CBE1C7}" presName="bullet3b" presStyleLbl="node1" presStyleIdx="1" presStyleCnt="3"/>
      <dgm:spPr/>
    </dgm:pt>
    <dgm:pt modelId="{F4522079-9F7A-9040-AF9F-F75CEE87A4F4}" type="pres">
      <dgm:prSet presAssocID="{B8EC554E-C297-7D48-89D6-D70391CBE1C7}" presName="textBox3b" presStyleLbl="revTx" presStyleIdx="1" presStyleCnt="3" custScaleX="134074" custLinFactNeighborX="-25523" custLinFactNeighborY="-2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D5B2F4-37FD-1D43-B8F2-FC06921FB8B0}" type="pres">
      <dgm:prSet presAssocID="{9262D32C-B215-AF47-B3D8-CA06B4C91789}" presName="bullet3c" presStyleLbl="node1" presStyleIdx="2" presStyleCnt="3" custLinFactX="203346" custLinFactNeighborX="300000"/>
      <dgm:spPr/>
    </dgm:pt>
    <dgm:pt modelId="{81432257-CBBA-EE45-87B8-ECA610CDBDCD}" type="pres">
      <dgm:prSet presAssocID="{9262D32C-B215-AF47-B3D8-CA06B4C91789}" presName="textBox3c" presStyleLbl="revTx" presStyleIdx="2" presStyleCnt="3" custScaleX="140715" custScaleY="74406" custLinFactNeighborX="95790" custLinFactNeighborY="4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BC8D64-BFFA-0841-BB81-74607FA807F8}" type="presOf" srcId="{FE674CC6-0DA3-FD41-8064-82C0BBF76114}" destId="{9EECABA4-D461-4549-9B1C-CFDE9E0AEDAB}" srcOrd="0" destOrd="0" presId="urn:microsoft.com/office/officeart/2005/8/layout/arrow2"/>
    <dgm:cxn modelId="{70DCC76E-80B4-2842-B444-22F33E8DF477}" type="presOf" srcId="{9262D32C-B215-AF47-B3D8-CA06B4C91789}" destId="{81432257-CBBA-EE45-87B8-ECA610CDBDCD}" srcOrd="0" destOrd="0" presId="urn:microsoft.com/office/officeart/2005/8/layout/arrow2"/>
    <dgm:cxn modelId="{8DAEA08B-668E-D045-BF24-8F6F7D104734}" srcId="{BC38A473-19BD-9140-9843-4981CBFD470D}" destId="{B8EC554E-C297-7D48-89D6-D70391CBE1C7}" srcOrd="1" destOrd="0" parTransId="{FD2C5478-D6A0-5240-B564-A45AA24FC555}" sibTransId="{C73DC588-E1D8-7C49-BFCB-A3E49A9161D5}"/>
    <dgm:cxn modelId="{4D42C71C-3768-0544-9366-A5FB2784F13C}" type="presOf" srcId="{B8EC554E-C297-7D48-89D6-D70391CBE1C7}" destId="{F4522079-9F7A-9040-AF9F-F75CEE87A4F4}" srcOrd="0" destOrd="0" presId="urn:microsoft.com/office/officeart/2005/8/layout/arrow2"/>
    <dgm:cxn modelId="{3EA75342-1CEA-8144-83EB-240CDADEDBBC}" srcId="{BC38A473-19BD-9140-9843-4981CBFD470D}" destId="{FE674CC6-0DA3-FD41-8064-82C0BBF76114}" srcOrd="0" destOrd="0" parTransId="{15B1397B-0D11-9E44-B36D-59F4DE13B0BC}" sibTransId="{DFBECBD7-C4DE-3246-B044-F904E0931D17}"/>
    <dgm:cxn modelId="{B09B28A5-9739-604E-B6BA-EE9E52E11D93}" type="presOf" srcId="{BC38A473-19BD-9140-9843-4981CBFD470D}" destId="{DB0326FE-EC5A-384A-9C72-1F9B4CDFB6A0}" srcOrd="0" destOrd="0" presId="urn:microsoft.com/office/officeart/2005/8/layout/arrow2"/>
    <dgm:cxn modelId="{8524326C-6EEE-634B-98F4-4E705E8DA9EE}" srcId="{BC38A473-19BD-9140-9843-4981CBFD470D}" destId="{9262D32C-B215-AF47-B3D8-CA06B4C91789}" srcOrd="2" destOrd="0" parTransId="{EB4DAD18-4727-E040-BB55-EF26DB1C8176}" sibTransId="{A0A2AD97-E05D-E049-843F-0B8801249D8A}"/>
    <dgm:cxn modelId="{655A2E37-CC8A-F44A-B4BE-0B387B693D27}" type="presParOf" srcId="{DB0326FE-EC5A-384A-9C72-1F9B4CDFB6A0}" destId="{DCC2897C-33F0-1749-B821-B890529EBCF2}" srcOrd="0" destOrd="0" presId="urn:microsoft.com/office/officeart/2005/8/layout/arrow2"/>
    <dgm:cxn modelId="{A569E881-407B-7642-A0D7-B5313957341C}" type="presParOf" srcId="{DB0326FE-EC5A-384A-9C72-1F9B4CDFB6A0}" destId="{8D37A67E-3D97-9149-9245-E4C2A34B145D}" srcOrd="1" destOrd="0" presId="urn:microsoft.com/office/officeart/2005/8/layout/arrow2"/>
    <dgm:cxn modelId="{6B452696-82A3-E746-90BC-BE08080AFC9D}" type="presParOf" srcId="{8D37A67E-3D97-9149-9245-E4C2A34B145D}" destId="{6575D292-6EB4-BC44-94D3-F9514B784EE4}" srcOrd="0" destOrd="0" presId="urn:microsoft.com/office/officeart/2005/8/layout/arrow2"/>
    <dgm:cxn modelId="{A0BAA293-169E-A645-A2D6-C1DE374F9B0C}" type="presParOf" srcId="{8D37A67E-3D97-9149-9245-E4C2A34B145D}" destId="{9EECABA4-D461-4549-9B1C-CFDE9E0AEDAB}" srcOrd="1" destOrd="0" presId="urn:microsoft.com/office/officeart/2005/8/layout/arrow2"/>
    <dgm:cxn modelId="{4D1CFBD3-24D3-974B-B0D5-1E9F9A87FAFB}" type="presParOf" srcId="{8D37A67E-3D97-9149-9245-E4C2A34B145D}" destId="{00B5EE6B-1E16-3342-82F5-F3FBDCF73558}" srcOrd="2" destOrd="0" presId="urn:microsoft.com/office/officeart/2005/8/layout/arrow2"/>
    <dgm:cxn modelId="{73F896BF-8FAA-AF48-A472-3FED5A1329A0}" type="presParOf" srcId="{8D37A67E-3D97-9149-9245-E4C2A34B145D}" destId="{F4522079-9F7A-9040-AF9F-F75CEE87A4F4}" srcOrd="3" destOrd="0" presId="urn:microsoft.com/office/officeart/2005/8/layout/arrow2"/>
    <dgm:cxn modelId="{E4A53862-7EAA-EF4A-AC35-15C745A9B2F9}" type="presParOf" srcId="{8D37A67E-3D97-9149-9245-E4C2A34B145D}" destId="{37D5B2F4-37FD-1D43-B8F2-FC06921FB8B0}" srcOrd="4" destOrd="0" presId="urn:microsoft.com/office/officeart/2005/8/layout/arrow2"/>
    <dgm:cxn modelId="{B0F58BDC-CFD0-9342-ACF9-5BE6A4E33652}" type="presParOf" srcId="{8D37A67E-3D97-9149-9245-E4C2A34B145D}" destId="{81432257-CBBA-EE45-87B8-ECA610CDBDCD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C38A473-19BD-9140-9843-4981CBFD470D}" type="doc">
      <dgm:prSet loTypeId="urn:microsoft.com/office/officeart/2005/8/layout/arrow2" loCatId="" qsTypeId="urn:microsoft.com/office/officeart/2005/8/quickstyle/simple4" qsCatId="simple" csTypeId="urn:microsoft.com/office/officeart/2005/8/colors/accent1_2" csCatId="accent1" phldr="1"/>
      <dgm:spPr/>
    </dgm:pt>
    <dgm:pt modelId="{FE674CC6-0DA3-FD41-8064-82C0BBF76114}">
      <dgm:prSet phldrT="[Text]"/>
      <dgm:spPr/>
      <dgm:t>
        <a:bodyPr/>
        <a:lstStyle/>
        <a:p>
          <a:r>
            <a:rPr lang="zh-CN" altLang="en-US" dirty="0" smtClean="0"/>
            <a:t>规则系统</a:t>
          </a:r>
          <a:br>
            <a:rPr lang="zh-CN" altLang="en-US" dirty="0" smtClean="0"/>
          </a:br>
          <a:r>
            <a:rPr lang="en-US" altLang="zh-CN" dirty="0" smtClean="0"/>
            <a:t>&lt;90</a:t>
          </a:r>
          <a:r>
            <a:rPr lang="zh-CN" altLang="en-US" dirty="0" smtClean="0"/>
            <a:t>年代</a:t>
          </a:r>
          <a:endParaRPr lang="en-US" dirty="0"/>
        </a:p>
      </dgm:t>
    </dgm:pt>
    <dgm:pt modelId="{15B1397B-0D11-9E44-B36D-59F4DE13B0BC}" type="parTrans" cxnId="{3EA75342-1CEA-8144-83EB-240CDADEDBBC}">
      <dgm:prSet/>
      <dgm:spPr/>
      <dgm:t>
        <a:bodyPr/>
        <a:lstStyle/>
        <a:p>
          <a:endParaRPr lang="en-US"/>
        </a:p>
      </dgm:t>
    </dgm:pt>
    <dgm:pt modelId="{DFBECBD7-C4DE-3246-B044-F904E0931D17}" type="sibTrans" cxnId="{3EA75342-1CEA-8144-83EB-240CDADEDBBC}">
      <dgm:prSet/>
      <dgm:spPr/>
      <dgm:t>
        <a:bodyPr/>
        <a:lstStyle/>
        <a:p>
          <a:endParaRPr lang="en-US"/>
        </a:p>
      </dgm:t>
    </dgm:pt>
    <dgm:pt modelId="{B8EC554E-C297-7D48-89D6-D70391CBE1C7}">
      <dgm:prSet phldrT="[Text]"/>
      <dgm:spPr/>
      <dgm:t>
        <a:bodyPr/>
        <a:lstStyle/>
        <a:p>
          <a:r>
            <a:rPr lang="zh-CN" altLang="en-US" dirty="0" smtClean="0"/>
            <a:t>概率系统 </a:t>
          </a:r>
          <a:r>
            <a:rPr lang="en-US" altLang="zh-CN" dirty="0" smtClean="0"/>
            <a:t>1990</a:t>
          </a:r>
          <a:r>
            <a:rPr lang="zh-CN" altLang="en-US" dirty="0" smtClean="0"/>
            <a:t> </a:t>
          </a:r>
          <a:r>
            <a:rPr lang="en-US" altLang="zh-CN" dirty="0" smtClean="0"/>
            <a:t>-</a:t>
          </a:r>
          <a:r>
            <a:rPr lang="zh-CN" altLang="en-US" dirty="0" smtClean="0"/>
            <a:t> </a:t>
          </a:r>
          <a:r>
            <a:rPr lang="en-US" altLang="zh-CN" dirty="0" smtClean="0"/>
            <a:t>2014</a:t>
          </a:r>
          <a:endParaRPr lang="en-US" dirty="0"/>
        </a:p>
      </dgm:t>
    </dgm:pt>
    <dgm:pt modelId="{FD2C5478-D6A0-5240-B564-A45AA24FC555}" type="parTrans" cxnId="{8DAEA08B-668E-D045-BF24-8F6F7D104734}">
      <dgm:prSet/>
      <dgm:spPr/>
      <dgm:t>
        <a:bodyPr/>
        <a:lstStyle/>
        <a:p>
          <a:endParaRPr lang="en-US"/>
        </a:p>
      </dgm:t>
    </dgm:pt>
    <dgm:pt modelId="{C73DC588-E1D8-7C49-BFCB-A3E49A9161D5}" type="sibTrans" cxnId="{8DAEA08B-668E-D045-BF24-8F6F7D104734}">
      <dgm:prSet/>
      <dgm:spPr/>
      <dgm:t>
        <a:bodyPr/>
        <a:lstStyle/>
        <a:p>
          <a:endParaRPr lang="en-US"/>
        </a:p>
      </dgm:t>
    </dgm:pt>
    <dgm:pt modelId="{9262D32C-B215-AF47-B3D8-CA06B4C91789}">
      <dgm:prSet phldrT="[Text]"/>
      <dgm:spPr/>
      <dgm:t>
        <a:bodyPr/>
        <a:lstStyle/>
        <a:p>
          <a:r>
            <a:rPr lang="zh-CN" altLang="en-US" dirty="0" smtClean="0"/>
            <a:t>深度学习 </a:t>
          </a:r>
          <a:r>
            <a:rPr lang="en-US" altLang="zh-CN" dirty="0" smtClean="0"/>
            <a:t>2014-</a:t>
          </a:r>
          <a:r>
            <a:rPr lang="zh-CN" altLang="en-US" dirty="0" smtClean="0"/>
            <a:t> </a:t>
          </a:r>
          <a:r>
            <a:rPr lang="en-US" altLang="zh-CN" dirty="0" smtClean="0"/>
            <a:t>now</a:t>
          </a:r>
          <a:endParaRPr lang="en-US" dirty="0"/>
        </a:p>
      </dgm:t>
    </dgm:pt>
    <dgm:pt modelId="{EB4DAD18-4727-E040-BB55-EF26DB1C8176}" type="parTrans" cxnId="{8524326C-6EEE-634B-98F4-4E705E8DA9EE}">
      <dgm:prSet/>
      <dgm:spPr/>
      <dgm:t>
        <a:bodyPr/>
        <a:lstStyle/>
        <a:p>
          <a:endParaRPr lang="en-US"/>
        </a:p>
      </dgm:t>
    </dgm:pt>
    <dgm:pt modelId="{A0A2AD97-E05D-E049-843F-0B8801249D8A}" type="sibTrans" cxnId="{8524326C-6EEE-634B-98F4-4E705E8DA9EE}">
      <dgm:prSet/>
      <dgm:spPr/>
      <dgm:t>
        <a:bodyPr/>
        <a:lstStyle/>
        <a:p>
          <a:endParaRPr lang="en-US"/>
        </a:p>
      </dgm:t>
    </dgm:pt>
    <dgm:pt modelId="{DB0326FE-EC5A-384A-9C72-1F9B4CDFB6A0}" type="pres">
      <dgm:prSet presAssocID="{BC38A473-19BD-9140-9843-4981CBFD470D}" presName="arrowDiagram" presStyleCnt="0">
        <dgm:presLayoutVars>
          <dgm:chMax val="5"/>
          <dgm:dir/>
          <dgm:resizeHandles val="exact"/>
        </dgm:presLayoutVars>
      </dgm:prSet>
      <dgm:spPr/>
    </dgm:pt>
    <dgm:pt modelId="{DCC2897C-33F0-1749-B821-B890529EBCF2}" type="pres">
      <dgm:prSet presAssocID="{BC38A473-19BD-9140-9843-4981CBFD470D}" presName="arrow" presStyleLbl="bgShp" presStyleIdx="0" presStyleCnt="1" custScaleX="188488" custLinFactNeighborY="-2652"/>
      <dgm:spPr/>
    </dgm:pt>
    <dgm:pt modelId="{8D37A67E-3D97-9149-9245-E4C2A34B145D}" type="pres">
      <dgm:prSet presAssocID="{BC38A473-19BD-9140-9843-4981CBFD470D}" presName="arrowDiagram3" presStyleCnt="0"/>
      <dgm:spPr/>
    </dgm:pt>
    <dgm:pt modelId="{6575D292-6EB4-BC44-94D3-F9514B784EE4}" type="pres">
      <dgm:prSet presAssocID="{FE674CC6-0DA3-FD41-8064-82C0BBF76114}" presName="bullet3a" presStyleLbl="node1" presStyleIdx="0" presStyleCnt="3" custLinFactX="-400000" custLinFactY="-56570" custLinFactNeighborX="-403814" custLinFactNeighborY="-100000"/>
      <dgm:spPr/>
    </dgm:pt>
    <dgm:pt modelId="{9EECABA4-D461-4549-9B1C-CFDE9E0AEDAB}" type="pres">
      <dgm:prSet presAssocID="{FE674CC6-0DA3-FD41-8064-82C0BBF76114}" presName="textBox3a" presStyleLbl="revTx" presStyleIdx="0" presStyleCnt="3" custLinFactX="-27789" custLinFactNeighborX="-100000" custLinFactNeighborY="56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B5EE6B-1E16-3342-82F5-F3FBDCF73558}" type="pres">
      <dgm:prSet presAssocID="{B8EC554E-C297-7D48-89D6-D70391CBE1C7}" presName="bullet3b" presStyleLbl="node1" presStyleIdx="1" presStyleCnt="3"/>
      <dgm:spPr/>
    </dgm:pt>
    <dgm:pt modelId="{F4522079-9F7A-9040-AF9F-F75CEE87A4F4}" type="pres">
      <dgm:prSet presAssocID="{B8EC554E-C297-7D48-89D6-D70391CBE1C7}" presName="textBox3b" presStyleLbl="revTx" presStyleIdx="1" presStyleCnt="3" custScaleX="134074" custLinFactNeighborX="-25523" custLinFactNeighborY="-2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D5B2F4-37FD-1D43-B8F2-FC06921FB8B0}" type="pres">
      <dgm:prSet presAssocID="{9262D32C-B215-AF47-B3D8-CA06B4C91789}" presName="bullet3c" presStyleLbl="node1" presStyleIdx="2" presStyleCnt="3" custLinFactX="203346" custLinFactNeighborX="300000"/>
      <dgm:spPr/>
    </dgm:pt>
    <dgm:pt modelId="{81432257-CBBA-EE45-87B8-ECA610CDBDCD}" type="pres">
      <dgm:prSet presAssocID="{9262D32C-B215-AF47-B3D8-CA06B4C91789}" presName="textBox3c" presStyleLbl="revTx" presStyleIdx="2" presStyleCnt="3" custScaleX="140715" custScaleY="74406" custLinFactNeighborX="95790" custLinFactNeighborY="4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C3CBC0-C12A-DA40-A353-B29FF5233229}" type="presOf" srcId="{9262D32C-B215-AF47-B3D8-CA06B4C91789}" destId="{81432257-CBBA-EE45-87B8-ECA610CDBDCD}" srcOrd="0" destOrd="0" presId="urn:microsoft.com/office/officeart/2005/8/layout/arrow2"/>
    <dgm:cxn modelId="{06F738D2-AF40-9E4D-B928-A0A60E54ED75}" type="presOf" srcId="{BC38A473-19BD-9140-9843-4981CBFD470D}" destId="{DB0326FE-EC5A-384A-9C72-1F9B4CDFB6A0}" srcOrd="0" destOrd="0" presId="urn:microsoft.com/office/officeart/2005/8/layout/arrow2"/>
    <dgm:cxn modelId="{3EA75342-1CEA-8144-83EB-240CDADEDBBC}" srcId="{BC38A473-19BD-9140-9843-4981CBFD470D}" destId="{FE674CC6-0DA3-FD41-8064-82C0BBF76114}" srcOrd="0" destOrd="0" parTransId="{15B1397B-0D11-9E44-B36D-59F4DE13B0BC}" sibTransId="{DFBECBD7-C4DE-3246-B044-F904E0931D17}"/>
    <dgm:cxn modelId="{8DAEA08B-668E-D045-BF24-8F6F7D104734}" srcId="{BC38A473-19BD-9140-9843-4981CBFD470D}" destId="{B8EC554E-C297-7D48-89D6-D70391CBE1C7}" srcOrd="1" destOrd="0" parTransId="{FD2C5478-D6A0-5240-B564-A45AA24FC555}" sibTransId="{C73DC588-E1D8-7C49-BFCB-A3E49A9161D5}"/>
    <dgm:cxn modelId="{555524E6-2AD1-0B42-B655-34A3742E2321}" type="presOf" srcId="{B8EC554E-C297-7D48-89D6-D70391CBE1C7}" destId="{F4522079-9F7A-9040-AF9F-F75CEE87A4F4}" srcOrd="0" destOrd="0" presId="urn:microsoft.com/office/officeart/2005/8/layout/arrow2"/>
    <dgm:cxn modelId="{8524326C-6EEE-634B-98F4-4E705E8DA9EE}" srcId="{BC38A473-19BD-9140-9843-4981CBFD470D}" destId="{9262D32C-B215-AF47-B3D8-CA06B4C91789}" srcOrd="2" destOrd="0" parTransId="{EB4DAD18-4727-E040-BB55-EF26DB1C8176}" sibTransId="{A0A2AD97-E05D-E049-843F-0B8801249D8A}"/>
    <dgm:cxn modelId="{827FE376-38F9-AF46-9F48-E20387C2FE18}" type="presOf" srcId="{FE674CC6-0DA3-FD41-8064-82C0BBF76114}" destId="{9EECABA4-D461-4549-9B1C-CFDE9E0AEDAB}" srcOrd="0" destOrd="0" presId="urn:microsoft.com/office/officeart/2005/8/layout/arrow2"/>
    <dgm:cxn modelId="{A8A4EA27-FDA1-AD40-9259-851CA7B1AD24}" type="presParOf" srcId="{DB0326FE-EC5A-384A-9C72-1F9B4CDFB6A0}" destId="{DCC2897C-33F0-1749-B821-B890529EBCF2}" srcOrd="0" destOrd="0" presId="urn:microsoft.com/office/officeart/2005/8/layout/arrow2"/>
    <dgm:cxn modelId="{4EBCB861-0374-8340-92ED-25B459272BD1}" type="presParOf" srcId="{DB0326FE-EC5A-384A-9C72-1F9B4CDFB6A0}" destId="{8D37A67E-3D97-9149-9245-E4C2A34B145D}" srcOrd="1" destOrd="0" presId="urn:microsoft.com/office/officeart/2005/8/layout/arrow2"/>
    <dgm:cxn modelId="{8CAF7BB8-B017-1646-B007-30F9E0109CCD}" type="presParOf" srcId="{8D37A67E-3D97-9149-9245-E4C2A34B145D}" destId="{6575D292-6EB4-BC44-94D3-F9514B784EE4}" srcOrd="0" destOrd="0" presId="urn:microsoft.com/office/officeart/2005/8/layout/arrow2"/>
    <dgm:cxn modelId="{312D54A5-8442-CE45-BF7C-CA6A79367AA8}" type="presParOf" srcId="{8D37A67E-3D97-9149-9245-E4C2A34B145D}" destId="{9EECABA4-D461-4549-9B1C-CFDE9E0AEDAB}" srcOrd="1" destOrd="0" presId="urn:microsoft.com/office/officeart/2005/8/layout/arrow2"/>
    <dgm:cxn modelId="{0B5DC4F4-1CB6-2E4A-BB81-4E1C5C592386}" type="presParOf" srcId="{8D37A67E-3D97-9149-9245-E4C2A34B145D}" destId="{00B5EE6B-1E16-3342-82F5-F3FBDCF73558}" srcOrd="2" destOrd="0" presId="urn:microsoft.com/office/officeart/2005/8/layout/arrow2"/>
    <dgm:cxn modelId="{38DF45C2-DFCD-4749-8FC4-E6E1827C718E}" type="presParOf" srcId="{8D37A67E-3D97-9149-9245-E4C2A34B145D}" destId="{F4522079-9F7A-9040-AF9F-F75CEE87A4F4}" srcOrd="3" destOrd="0" presId="urn:microsoft.com/office/officeart/2005/8/layout/arrow2"/>
    <dgm:cxn modelId="{64886CB1-72BE-9A4B-8C54-CF46A15F946B}" type="presParOf" srcId="{8D37A67E-3D97-9149-9245-E4C2A34B145D}" destId="{37D5B2F4-37FD-1D43-B8F2-FC06921FB8B0}" srcOrd="4" destOrd="0" presId="urn:microsoft.com/office/officeart/2005/8/layout/arrow2"/>
    <dgm:cxn modelId="{6FDE89B7-6E8E-6047-BC03-65784AAB4AF0}" type="presParOf" srcId="{8D37A67E-3D97-9149-9245-E4C2A34B145D}" destId="{81432257-CBBA-EE45-87B8-ECA610CDBDCD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C38A473-19BD-9140-9843-4981CBFD470D}" type="doc">
      <dgm:prSet loTypeId="urn:microsoft.com/office/officeart/2005/8/layout/arrow2" loCatId="" qsTypeId="urn:microsoft.com/office/officeart/2005/8/quickstyle/simple4" qsCatId="simple" csTypeId="urn:microsoft.com/office/officeart/2005/8/colors/accent1_2" csCatId="accent1" phldr="1"/>
      <dgm:spPr/>
    </dgm:pt>
    <dgm:pt modelId="{FE674CC6-0DA3-FD41-8064-82C0BBF76114}">
      <dgm:prSet phldrT="[Text]"/>
      <dgm:spPr/>
      <dgm:t>
        <a:bodyPr/>
        <a:lstStyle/>
        <a:p>
          <a:r>
            <a:rPr lang="zh-CN" altLang="en-US" dirty="0" smtClean="0"/>
            <a:t>规则系统</a:t>
          </a:r>
          <a:br>
            <a:rPr lang="zh-CN" altLang="en-US" dirty="0" smtClean="0"/>
          </a:br>
          <a:r>
            <a:rPr lang="en-US" altLang="zh-CN" dirty="0" smtClean="0"/>
            <a:t>&lt;90</a:t>
          </a:r>
          <a:r>
            <a:rPr lang="zh-CN" altLang="en-US" dirty="0" smtClean="0"/>
            <a:t>年代</a:t>
          </a:r>
          <a:endParaRPr lang="en-US" dirty="0"/>
        </a:p>
      </dgm:t>
    </dgm:pt>
    <dgm:pt modelId="{15B1397B-0D11-9E44-B36D-59F4DE13B0BC}" type="parTrans" cxnId="{3EA75342-1CEA-8144-83EB-240CDADEDBBC}">
      <dgm:prSet/>
      <dgm:spPr/>
      <dgm:t>
        <a:bodyPr/>
        <a:lstStyle/>
        <a:p>
          <a:endParaRPr lang="en-US"/>
        </a:p>
      </dgm:t>
    </dgm:pt>
    <dgm:pt modelId="{DFBECBD7-C4DE-3246-B044-F904E0931D17}" type="sibTrans" cxnId="{3EA75342-1CEA-8144-83EB-240CDADEDBBC}">
      <dgm:prSet/>
      <dgm:spPr/>
      <dgm:t>
        <a:bodyPr/>
        <a:lstStyle/>
        <a:p>
          <a:endParaRPr lang="en-US"/>
        </a:p>
      </dgm:t>
    </dgm:pt>
    <dgm:pt modelId="{B8EC554E-C297-7D48-89D6-D70391CBE1C7}">
      <dgm:prSet phldrT="[Text]"/>
      <dgm:spPr/>
      <dgm:t>
        <a:bodyPr/>
        <a:lstStyle/>
        <a:p>
          <a:r>
            <a:rPr lang="zh-CN" altLang="en-US" dirty="0" smtClean="0"/>
            <a:t>概率系统 </a:t>
          </a:r>
          <a:r>
            <a:rPr lang="en-US" altLang="zh-CN" dirty="0" smtClean="0"/>
            <a:t>1990</a:t>
          </a:r>
          <a:r>
            <a:rPr lang="zh-CN" altLang="en-US" dirty="0" smtClean="0"/>
            <a:t> </a:t>
          </a:r>
          <a:r>
            <a:rPr lang="en-US" altLang="zh-CN" dirty="0" smtClean="0"/>
            <a:t>-</a:t>
          </a:r>
          <a:r>
            <a:rPr lang="zh-CN" altLang="en-US" dirty="0" smtClean="0"/>
            <a:t> </a:t>
          </a:r>
          <a:r>
            <a:rPr lang="en-US" altLang="zh-CN" dirty="0" smtClean="0"/>
            <a:t>2014</a:t>
          </a:r>
          <a:endParaRPr lang="en-US" dirty="0"/>
        </a:p>
      </dgm:t>
    </dgm:pt>
    <dgm:pt modelId="{FD2C5478-D6A0-5240-B564-A45AA24FC555}" type="parTrans" cxnId="{8DAEA08B-668E-D045-BF24-8F6F7D104734}">
      <dgm:prSet/>
      <dgm:spPr/>
      <dgm:t>
        <a:bodyPr/>
        <a:lstStyle/>
        <a:p>
          <a:endParaRPr lang="en-US"/>
        </a:p>
      </dgm:t>
    </dgm:pt>
    <dgm:pt modelId="{C73DC588-E1D8-7C49-BFCB-A3E49A9161D5}" type="sibTrans" cxnId="{8DAEA08B-668E-D045-BF24-8F6F7D104734}">
      <dgm:prSet/>
      <dgm:spPr/>
      <dgm:t>
        <a:bodyPr/>
        <a:lstStyle/>
        <a:p>
          <a:endParaRPr lang="en-US"/>
        </a:p>
      </dgm:t>
    </dgm:pt>
    <dgm:pt modelId="{9262D32C-B215-AF47-B3D8-CA06B4C91789}">
      <dgm:prSet phldrT="[Text]"/>
      <dgm:spPr/>
      <dgm:t>
        <a:bodyPr/>
        <a:lstStyle/>
        <a:p>
          <a:r>
            <a:rPr lang="zh-CN" altLang="en-US" dirty="0" smtClean="0"/>
            <a:t>深度学习 </a:t>
          </a:r>
          <a:r>
            <a:rPr lang="en-US" altLang="zh-CN" dirty="0" smtClean="0"/>
            <a:t>2014-</a:t>
          </a:r>
          <a:r>
            <a:rPr lang="zh-CN" altLang="en-US" dirty="0" smtClean="0"/>
            <a:t> </a:t>
          </a:r>
          <a:r>
            <a:rPr lang="en-US" altLang="zh-CN" dirty="0" smtClean="0"/>
            <a:t>now</a:t>
          </a:r>
          <a:endParaRPr lang="en-US" dirty="0"/>
        </a:p>
      </dgm:t>
    </dgm:pt>
    <dgm:pt modelId="{EB4DAD18-4727-E040-BB55-EF26DB1C8176}" type="parTrans" cxnId="{8524326C-6EEE-634B-98F4-4E705E8DA9EE}">
      <dgm:prSet/>
      <dgm:spPr/>
      <dgm:t>
        <a:bodyPr/>
        <a:lstStyle/>
        <a:p>
          <a:endParaRPr lang="en-US"/>
        </a:p>
      </dgm:t>
    </dgm:pt>
    <dgm:pt modelId="{A0A2AD97-E05D-E049-843F-0B8801249D8A}" type="sibTrans" cxnId="{8524326C-6EEE-634B-98F4-4E705E8DA9EE}">
      <dgm:prSet/>
      <dgm:spPr/>
      <dgm:t>
        <a:bodyPr/>
        <a:lstStyle/>
        <a:p>
          <a:endParaRPr lang="en-US"/>
        </a:p>
      </dgm:t>
    </dgm:pt>
    <dgm:pt modelId="{DB0326FE-EC5A-384A-9C72-1F9B4CDFB6A0}" type="pres">
      <dgm:prSet presAssocID="{BC38A473-19BD-9140-9843-4981CBFD470D}" presName="arrowDiagram" presStyleCnt="0">
        <dgm:presLayoutVars>
          <dgm:chMax val="5"/>
          <dgm:dir/>
          <dgm:resizeHandles val="exact"/>
        </dgm:presLayoutVars>
      </dgm:prSet>
      <dgm:spPr/>
    </dgm:pt>
    <dgm:pt modelId="{DCC2897C-33F0-1749-B821-B890529EBCF2}" type="pres">
      <dgm:prSet presAssocID="{BC38A473-19BD-9140-9843-4981CBFD470D}" presName="arrow" presStyleLbl="bgShp" presStyleIdx="0" presStyleCnt="1" custScaleX="188488" custLinFactNeighborY="-2652"/>
      <dgm:spPr/>
    </dgm:pt>
    <dgm:pt modelId="{8D37A67E-3D97-9149-9245-E4C2A34B145D}" type="pres">
      <dgm:prSet presAssocID="{BC38A473-19BD-9140-9843-4981CBFD470D}" presName="arrowDiagram3" presStyleCnt="0"/>
      <dgm:spPr/>
    </dgm:pt>
    <dgm:pt modelId="{6575D292-6EB4-BC44-94D3-F9514B784EE4}" type="pres">
      <dgm:prSet presAssocID="{FE674CC6-0DA3-FD41-8064-82C0BBF76114}" presName="bullet3a" presStyleLbl="node1" presStyleIdx="0" presStyleCnt="3" custLinFactX="-400000" custLinFactY="-56570" custLinFactNeighborX="-403814" custLinFactNeighborY="-100000"/>
      <dgm:spPr/>
    </dgm:pt>
    <dgm:pt modelId="{9EECABA4-D461-4549-9B1C-CFDE9E0AEDAB}" type="pres">
      <dgm:prSet presAssocID="{FE674CC6-0DA3-FD41-8064-82C0BBF76114}" presName="textBox3a" presStyleLbl="revTx" presStyleIdx="0" presStyleCnt="3" custLinFactX="-27789" custLinFactNeighborX="-100000" custLinFactNeighborY="56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B5EE6B-1E16-3342-82F5-F3FBDCF73558}" type="pres">
      <dgm:prSet presAssocID="{B8EC554E-C297-7D48-89D6-D70391CBE1C7}" presName="bullet3b" presStyleLbl="node1" presStyleIdx="1" presStyleCnt="3"/>
      <dgm:spPr/>
    </dgm:pt>
    <dgm:pt modelId="{F4522079-9F7A-9040-AF9F-F75CEE87A4F4}" type="pres">
      <dgm:prSet presAssocID="{B8EC554E-C297-7D48-89D6-D70391CBE1C7}" presName="textBox3b" presStyleLbl="revTx" presStyleIdx="1" presStyleCnt="3" custScaleX="134074" custLinFactNeighborX="-25523" custLinFactNeighborY="-2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D5B2F4-37FD-1D43-B8F2-FC06921FB8B0}" type="pres">
      <dgm:prSet presAssocID="{9262D32C-B215-AF47-B3D8-CA06B4C91789}" presName="bullet3c" presStyleLbl="node1" presStyleIdx="2" presStyleCnt="3" custLinFactX="203346" custLinFactNeighborX="300000"/>
      <dgm:spPr/>
    </dgm:pt>
    <dgm:pt modelId="{81432257-CBBA-EE45-87B8-ECA610CDBDCD}" type="pres">
      <dgm:prSet presAssocID="{9262D32C-B215-AF47-B3D8-CA06B4C91789}" presName="textBox3c" presStyleLbl="revTx" presStyleIdx="2" presStyleCnt="3" custScaleX="140715" custScaleY="74406" custLinFactNeighborX="95790" custLinFactNeighborY="4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FDD498-04F1-9D48-83E0-67B3385E6859}" type="presOf" srcId="{BC38A473-19BD-9140-9843-4981CBFD470D}" destId="{DB0326FE-EC5A-384A-9C72-1F9B4CDFB6A0}" srcOrd="0" destOrd="0" presId="urn:microsoft.com/office/officeart/2005/8/layout/arrow2"/>
    <dgm:cxn modelId="{1142456A-8F72-8E45-BC20-FA04EC94A36C}" type="presOf" srcId="{9262D32C-B215-AF47-B3D8-CA06B4C91789}" destId="{81432257-CBBA-EE45-87B8-ECA610CDBDCD}" srcOrd="0" destOrd="0" presId="urn:microsoft.com/office/officeart/2005/8/layout/arrow2"/>
    <dgm:cxn modelId="{8DAEA08B-668E-D045-BF24-8F6F7D104734}" srcId="{BC38A473-19BD-9140-9843-4981CBFD470D}" destId="{B8EC554E-C297-7D48-89D6-D70391CBE1C7}" srcOrd="1" destOrd="0" parTransId="{FD2C5478-D6A0-5240-B564-A45AA24FC555}" sibTransId="{C73DC588-E1D8-7C49-BFCB-A3E49A9161D5}"/>
    <dgm:cxn modelId="{03106D83-4E3A-3349-BBE6-ECAA4FCBFCFA}" type="presOf" srcId="{FE674CC6-0DA3-FD41-8064-82C0BBF76114}" destId="{9EECABA4-D461-4549-9B1C-CFDE9E0AEDAB}" srcOrd="0" destOrd="0" presId="urn:microsoft.com/office/officeart/2005/8/layout/arrow2"/>
    <dgm:cxn modelId="{72A64706-551E-9C4C-91BC-22E781CCC88A}" type="presOf" srcId="{B8EC554E-C297-7D48-89D6-D70391CBE1C7}" destId="{F4522079-9F7A-9040-AF9F-F75CEE87A4F4}" srcOrd="0" destOrd="0" presId="urn:microsoft.com/office/officeart/2005/8/layout/arrow2"/>
    <dgm:cxn modelId="{3EA75342-1CEA-8144-83EB-240CDADEDBBC}" srcId="{BC38A473-19BD-9140-9843-4981CBFD470D}" destId="{FE674CC6-0DA3-FD41-8064-82C0BBF76114}" srcOrd="0" destOrd="0" parTransId="{15B1397B-0D11-9E44-B36D-59F4DE13B0BC}" sibTransId="{DFBECBD7-C4DE-3246-B044-F904E0931D17}"/>
    <dgm:cxn modelId="{8524326C-6EEE-634B-98F4-4E705E8DA9EE}" srcId="{BC38A473-19BD-9140-9843-4981CBFD470D}" destId="{9262D32C-B215-AF47-B3D8-CA06B4C91789}" srcOrd="2" destOrd="0" parTransId="{EB4DAD18-4727-E040-BB55-EF26DB1C8176}" sibTransId="{A0A2AD97-E05D-E049-843F-0B8801249D8A}"/>
    <dgm:cxn modelId="{4CA8432C-1B03-0348-8DE2-4B6CE5403BDE}" type="presParOf" srcId="{DB0326FE-EC5A-384A-9C72-1F9B4CDFB6A0}" destId="{DCC2897C-33F0-1749-B821-B890529EBCF2}" srcOrd="0" destOrd="0" presId="urn:microsoft.com/office/officeart/2005/8/layout/arrow2"/>
    <dgm:cxn modelId="{81448632-B501-8B4B-A402-538FDDEA4C63}" type="presParOf" srcId="{DB0326FE-EC5A-384A-9C72-1F9B4CDFB6A0}" destId="{8D37A67E-3D97-9149-9245-E4C2A34B145D}" srcOrd="1" destOrd="0" presId="urn:microsoft.com/office/officeart/2005/8/layout/arrow2"/>
    <dgm:cxn modelId="{54075BBA-41F0-AC41-8697-982D5E3A0BAE}" type="presParOf" srcId="{8D37A67E-3D97-9149-9245-E4C2A34B145D}" destId="{6575D292-6EB4-BC44-94D3-F9514B784EE4}" srcOrd="0" destOrd="0" presId="urn:microsoft.com/office/officeart/2005/8/layout/arrow2"/>
    <dgm:cxn modelId="{408FBB37-4D6C-7B41-90A9-F5780637FC3F}" type="presParOf" srcId="{8D37A67E-3D97-9149-9245-E4C2A34B145D}" destId="{9EECABA4-D461-4549-9B1C-CFDE9E0AEDAB}" srcOrd="1" destOrd="0" presId="urn:microsoft.com/office/officeart/2005/8/layout/arrow2"/>
    <dgm:cxn modelId="{D6CF8CE0-5F21-104D-962F-53DF29EC7448}" type="presParOf" srcId="{8D37A67E-3D97-9149-9245-E4C2A34B145D}" destId="{00B5EE6B-1E16-3342-82F5-F3FBDCF73558}" srcOrd="2" destOrd="0" presId="urn:microsoft.com/office/officeart/2005/8/layout/arrow2"/>
    <dgm:cxn modelId="{55149B41-AF70-4B43-886C-87FDF3CA30DA}" type="presParOf" srcId="{8D37A67E-3D97-9149-9245-E4C2A34B145D}" destId="{F4522079-9F7A-9040-AF9F-F75CEE87A4F4}" srcOrd="3" destOrd="0" presId="urn:microsoft.com/office/officeart/2005/8/layout/arrow2"/>
    <dgm:cxn modelId="{5BB88597-5646-3749-82E0-F39E3F10CA38}" type="presParOf" srcId="{8D37A67E-3D97-9149-9245-E4C2A34B145D}" destId="{37D5B2F4-37FD-1D43-B8F2-FC06921FB8B0}" srcOrd="4" destOrd="0" presId="urn:microsoft.com/office/officeart/2005/8/layout/arrow2"/>
    <dgm:cxn modelId="{44B96ABF-94D6-EC4C-9C85-92D8F319FC13}" type="presParOf" srcId="{8D37A67E-3D97-9149-9245-E4C2A34B145D}" destId="{81432257-CBBA-EE45-87B8-ECA610CDBDCD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C38A473-19BD-9140-9843-4981CBFD470D}" type="doc">
      <dgm:prSet loTypeId="urn:microsoft.com/office/officeart/2005/8/layout/arrow2" loCatId="" qsTypeId="urn:microsoft.com/office/officeart/2005/8/quickstyle/simple4" qsCatId="simple" csTypeId="urn:microsoft.com/office/officeart/2005/8/colors/accent1_2" csCatId="accent1" phldr="1"/>
      <dgm:spPr/>
    </dgm:pt>
    <dgm:pt modelId="{FE674CC6-0DA3-FD41-8064-82C0BBF76114}">
      <dgm:prSet phldrT="[Text]"/>
      <dgm:spPr/>
      <dgm:t>
        <a:bodyPr/>
        <a:lstStyle/>
        <a:p>
          <a:r>
            <a:rPr lang="zh-CN" altLang="en-US" dirty="0" smtClean="0"/>
            <a:t>规则系统</a:t>
          </a:r>
          <a:br>
            <a:rPr lang="zh-CN" altLang="en-US" dirty="0" smtClean="0"/>
          </a:br>
          <a:r>
            <a:rPr lang="en-US" altLang="zh-CN" dirty="0" smtClean="0"/>
            <a:t>&lt;90</a:t>
          </a:r>
          <a:r>
            <a:rPr lang="zh-CN" altLang="en-US" dirty="0" smtClean="0"/>
            <a:t>年代</a:t>
          </a:r>
          <a:endParaRPr lang="en-US" dirty="0"/>
        </a:p>
      </dgm:t>
    </dgm:pt>
    <dgm:pt modelId="{15B1397B-0D11-9E44-B36D-59F4DE13B0BC}" type="parTrans" cxnId="{3EA75342-1CEA-8144-83EB-240CDADEDBBC}">
      <dgm:prSet/>
      <dgm:spPr/>
      <dgm:t>
        <a:bodyPr/>
        <a:lstStyle/>
        <a:p>
          <a:endParaRPr lang="en-US"/>
        </a:p>
      </dgm:t>
    </dgm:pt>
    <dgm:pt modelId="{DFBECBD7-C4DE-3246-B044-F904E0931D17}" type="sibTrans" cxnId="{3EA75342-1CEA-8144-83EB-240CDADEDBBC}">
      <dgm:prSet/>
      <dgm:spPr/>
      <dgm:t>
        <a:bodyPr/>
        <a:lstStyle/>
        <a:p>
          <a:endParaRPr lang="en-US"/>
        </a:p>
      </dgm:t>
    </dgm:pt>
    <dgm:pt modelId="{B8EC554E-C297-7D48-89D6-D70391CBE1C7}">
      <dgm:prSet phldrT="[Text]"/>
      <dgm:spPr/>
      <dgm:t>
        <a:bodyPr/>
        <a:lstStyle/>
        <a:p>
          <a:r>
            <a:rPr lang="zh-CN" altLang="en-US" dirty="0" smtClean="0"/>
            <a:t>概率系统 </a:t>
          </a:r>
          <a:r>
            <a:rPr lang="en-US" altLang="zh-CN" dirty="0" smtClean="0"/>
            <a:t>1990</a:t>
          </a:r>
          <a:r>
            <a:rPr lang="zh-CN" altLang="en-US" dirty="0" smtClean="0"/>
            <a:t> </a:t>
          </a:r>
          <a:r>
            <a:rPr lang="en-US" altLang="zh-CN" dirty="0" smtClean="0"/>
            <a:t>-</a:t>
          </a:r>
          <a:r>
            <a:rPr lang="zh-CN" altLang="en-US" dirty="0" smtClean="0"/>
            <a:t> </a:t>
          </a:r>
          <a:r>
            <a:rPr lang="en-US" altLang="zh-CN" dirty="0" smtClean="0"/>
            <a:t>2014</a:t>
          </a:r>
          <a:endParaRPr lang="en-US" dirty="0"/>
        </a:p>
      </dgm:t>
    </dgm:pt>
    <dgm:pt modelId="{FD2C5478-D6A0-5240-B564-A45AA24FC555}" type="parTrans" cxnId="{8DAEA08B-668E-D045-BF24-8F6F7D104734}">
      <dgm:prSet/>
      <dgm:spPr/>
      <dgm:t>
        <a:bodyPr/>
        <a:lstStyle/>
        <a:p>
          <a:endParaRPr lang="en-US"/>
        </a:p>
      </dgm:t>
    </dgm:pt>
    <dgm:pt modelId="{C73DC588-E1D8-7C49-BFCB-A3E49A9161D5}" type="sibTrans" cxnId="{8DAEA08B-668E-D045-BF24-8F6F7D104734}">
      <dgm:prSet/>
      <dgm:spPr/>
      <dgm:t>
        <a:bodyPr/>
        <a:lstStyle/>
        <a:p>
          <a:endParaRPr lang="en-US"/>
        </a:p>
      </dgm:t>
    </dgm:pt>
    <dgm:pt modelId="{9262D32C-B215-AF47-B3D8-CA06B4C91789}">
      <dgm:prSet phldrT="[Text]"/>
      <dgm:spPr/>
      <dgm:t>
        <a:bodyPr/>
        <a:lstStyle/>
        <a:p>
          <a:r>
            <a:rPr lang="zh-CN" altLang="en-US" dirty="0" smtClean="0"/>
            <a:t>深度学习 </a:t>
          </a:r>
          <a:r>
            <a:rPr lang="en-US" altLang="zh-CN" dirty="0" smtClean="0"/>
            <a:t>2014-</a:t>
          </a:r>
          <a:r>
            <a:rPr lang="zh-CN" altLang="en-US" dirty="0" smtClean="0"/>
            <a:t> </a:t>
          </a:r>
          <a:r>
            <a:rPr lang="en-US" altLang="zh-CN" dirty="0" smtClean="0"/>
            <a:t>now</a:t>
          </a:r>
          <a:endParaRPr lang="en-US" dirty="0"/>
        </a:p>
      </dgm:t>
    </dgm:pt>
    <dgm:pt modelId="{EB4DAD18-4727-E040-BB55-EF26DB1C8176}" type="parTrans" cxnId="{8524326C-6EEE-634B-98F4-4E705E8DA9EE}">
      <dgm:prSet/>
      <dgm:spPr/>
      <dgm:t>
        <a:bodyPr/>
        <a:lstStyle/>
        <a:p>
          <a:endParaRPr lang="en-US"/>
        </a:p>
      </dgm:t>
    </dgm:pt>
    <dgm:pt modelId="{A0A2AD97-E05D-E049-843F-0B8801249D8A}" type="sibTrans" cxnId="{8524326C-6EEE-634B-98F4-4E705E8DA9EE}">
      <dgm:prSet/>
      <dgm:spPr/>
      <dgm:t>
        <a:bodyPr/>
        <a:lstStyle/>
        <a:p>
          <a:endParaRPr lang="en-US"/>
        </a:p>
      </dgm:t>
    </dgm:pt>
    <dgm:pt modelId="{DB0326FE-EC5A-384A-9C72-1F9B4CDFB6A0}" type="pres">
      <dgm:prSet presAssocID="{BC38A473-19BD-9140-9843-4981CBFD470D}" presName="arrowDiagram" presStyleCnt="0">
        <dgm:presLayoutVars>
          <dgm:chMax val="5"/>
          <dgm:dir/>
          <dgm:resizeHandles val="exact"/>
        </dgm:presLayoutVars>
      </dgm:prSet>
      <dgm:spPr/>
    </dgm:pt>
    <dgm:pt modelId="{DCC2897C-33F0-1749-B821-B890529EBCF2}" type="pres">
      <dgm:prSet presAssocID="{BC38A473-19BD-9140-9843-4981CBFD470D}" presName="arrow" presStyleLbl="bgShp" presStyleIdx="0" presStyleCnt="1" custScaleX="188488" custLinFactNeighborY="-2652"/>
      <dgm:spPr/>
    </dgm:pt>
    <dgm:pt modelId="{8D37A67E-3D97-9149-9245-E4C2A34B145D}" type="pres">
      <dgm:prSet presAssocID="{BC38A473-19BD-9140-9843-4981CBFD470D}" presName="arrowDiagram3" presStyleCnt="0"/>
      <dgm:spPr/>
    </dgm:pt>
    <dgm:pt modelId="{6575D292-6EB4-BC44-94D3-F9514B784EE4}" type="pres">
      <dgm:prSet presAssocID="{FE674CC6-0DA3-FD41-8064-82C0BBF76114}" presName="bullet3a" presStyleLbl="node1" presStyleIdx="0" presStyleCnt="3" custLinFactX="-400000" custLinFactY="-56570" custLinFactNeighborX="-403814" custLinFactNeighborY="-100000"/>
      <dgm:spPr/>
    </dgm:pt>
    <dgm:pt modelId="{9EECABA4-D461-4549-9B1C-CFDE9E0AEDAB}" type="pres">
      <dgm:prSet presAssocID="{FE674CC6-0DA3-FD41-8064-82C0BBF76114}" presName="textBox3a" presStyleLbl="revTx" presStyleIdx="0" presStyleCnt="3" custLinFactX="-27789" custLinFactNeighborX="-100000" custLinFactNeighborY="56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B5EE6B-1E16-3342-82F5-F3FBDCF73558}" type="pres">
      <dgm:prSet presAssocID="{B8EC554E-C297-7D48-89D6-D70391CBE1C7}" presName="bullet3b" presStyleLbl="node1" presStyleIdx="1" presStyleCnt="3"/>
      <dgm:spPr/>
    </dgm:pt>
    <dgm:pt modelId="{F4522079-9F7A-9040-AF9F-F75CEE87A4F4}" type="pres">
      <dgm:prSet presAssocID="{B8EC554E-C297-7D48-89D6-D70391CBE1C7}" presName="textBox3b" presStyleLbl="revTx" presStyleIdx="1" presStyleCnt="3" custScaleX="134074" custLinFactNeighborX="-25523" custLinFactNeighborY="-2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D5B2F4-37FD-1D43-B8F2-FC06921FB8B0}" type="pres">
      <dgm:prSet presAssocID="{9262D32C-B215-AF47-B3D8-CA06B4C91789}" presName="bullet3c" presStyleLbl="node1" presStyleIdx="2" presStyleCnt="3" custLinFactX="203346" custLinFactNeighborX="300000"/>
      <dgm:spPr/>
    </dgm:pt>
    <dgm:pt modelId="{81432257-CBBA-EE45-87B8-ECA610CDBDCD}" type="pres">
      <dgm:prSet presAssocID="{9262D32C-B215-AF47-B3D8-CA06B4C91789}" presName="textBox3c" presStyleLbl="revTx" presStyleIdx="2" presStyleCnt="3" custScaleX="140715" custScaleY="74406" custLinFactNeighborX="95790" custLinFactNeighborY="4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AEA08B-668E-D045-BF24-8F6F7D104734}" srcId="{BC38A473-19BD-9140-9843-4981CBFD470D}" destId="{B8EC554E-C297-7D48-89D6-D70391CBE1C7}" srcOrd="1" destOrd="0" parTransId="{FD2C5478-D6A0-5240-B564-A45AA24FC555}" sibTransId="{C73DC588-E1D8-7C49-BFCB-A3E49A9161D5}"/>
    <dgm:cxn modelId="{58FEE76A-3B8E-6246-BBEB-6B9FBD639A71}" type="presOf" srcId="{BC38A473-19BD-9140-9843-4981CBFD470D}" destId="{DB0326FE-EC5A-384A-9C72-1F9B4CDFB6A0}" srcOrd="0" destOrd="0" presId="urn:microsoft.com/office/officeart/2005/8/layout/arrow2"/>
    <dgm:cxn modelId="{3EA75342-1CEA-8144-83EB-240CDADEDBBC}" srcId="{BC38A473-19BD-9140-9843-4981CBFD470D}" destId="{FE674CC6-0DA3-FD41-8064-82C0BBF76114}" srcOrd="0" destOrd="0" parTransId="{15B1397B-0D11-9E44-B36D-59F4DE13B0BC}" sibTransId="{DFBECBD7-C4DE-3246-B044-F904E0931D17}"/>
    <dgm:cxn modelId="{8D3F5982-240A-164C-98F3-A7E730689FFA}" type="presOf" srcId="{9262D32C-B215-AF47-B3D8-CA06B4C91789}" destId="{81432257-CBBA-EE45-87B8-ECA610CDBDCD}" srcOrd="0" destOrd="0" presId="urn:microsoft.com/office/officeart/2005/8/layout/arrow2"/>
    <dgm:cxn modelId="{15F82430-9C77-0948-A220-BD1701D89673}" type="presOf" srcId="{B8EC554E-C297-7D48-89D6-D70391CBE1C7}" destId="{F4522079-9F7A-9040-AF9F-F75CEE87A4F4}" srcOrd="0" destOrd="0" presId="urn:microsoft.com/office/officeart/2005/8/layout/arrow2"/>
    <dgm:cxn modelId="{8524326C-6EEE-634B-98F4-4E705E8DA9EE}" srcId="{BC38A473-19BD-9140-9843-4981CBFD470D}" destId="{9262D32C-B215-AF47-B3D8-CA06B4C91789}" srcOrd="2" destOrd="0" parTransId="{EB4DAD18-4727-E040-BB55-EF26DB1C8176}" sibTransId="{A0A2AD97-E05D-E049-843F-0B8801249D8A}"/>
    <dgm:cxn modelId="{81BCF7F5-3057-D344-8B14-1F4A7C271A29}" type="presOf" srcId="{FE674CC6-0DA3-FD41-8064-82C0BBF76114}" destId="{9EECABA4-D461-4549-9B1C-CFDE9E0AEDAB}" srcOrd="0" destOrd="0" presId="urn:microsoft.com/office/officeart/2005/8/layout/arrow2"/>
    <dgm:cxn modelId="{748FB1C7-BB99-3F45-8C62-81BB767912DD}" type="presParOf" srcId="{DB0326FE-EC5A-384A-9C72-1F9B4CDFB6A0}" destId="{DCC2897C-33F0-1749-B821-B890529EBCF2}" srcOrd="0" destOrd="0" presId="urn:microsoft.com/office/officeart/2005/8/layout/arrow2"/>
    <dgm:cxn modelId="{571FE7D1-C98B-284C-921E-1052D4927445}" type="presParOf" srcId="{DB0326FE-EC5A-384A-9C72-1F9B4CDFB6A0}" destId="{8D37A67E-3D97-9149-9245-E4C2A34B145D}" srcOrd="1" destOrd="0" presId="urn:microsoft.com/office/officeart/2005/8/layout/arrow2"/>
    <dgm:cxn modelId="{79C8E4EB-7C9D-A342-AD10-537E02D5954B}" type="presParOf" srcId="{8D37A67E-3D97-9149-9245-E4C2A34B145D}" destId="{6575D292-6EB4-BC44-94D3-F9514B784EE4}" srcOrd="0" destOrd="0" presId="urn:microsoft.com/office/officeart/2005/8/layout/arrow2"/>
    <dgm:cxn modelId="{0AFA8B04-D371-2845-991F-DAFD4C7A967D}" type="presParOf" srcId="{8D37A67E-3D97-9149-9245-E4C2A34B145D}" destId="{9EECABA4-D461-4549-9B1C-CFDE9E0AEDAB}" srcOrd="1" destOrd="0" presId="urn:microsoft.com/office/officeart/2005/8/layout/arrow2"/>
    <dgm:cxn modelId="{AC6BA5B2-D08A-EE42-99E6-29FA6D90EC06}" type="presParOf" srcId="{8D37A67E-3D97-9149-9245-E4C2A34B145D}" destId="{00B5EE6B-1E16-3342-82F5-F3FBDCF73558}" srcOrd="2" destOrd="0" presId="urn:microsoft.com/office/officeart/2005/8/layout/arrow2"/>
    <dgm:cxn modelId="{1E543069-B31D-5042-A12A-FBB43F6B0AB7}" type="presParOf" srcId="{8D37A67E-3D97-9149-9245-E4C2A34B145D}" destId="{F4522079-9F7A-9040-AF9F-F75CEE87A4F4}" srcOrd="3" destOrd="0" presId="urn:microsoft.com/office/officeart/2005/8/layout/arrow2"/>
    <dgm:cxn modelId="{581978D8-642D-EC41-AB7E-F8AAD9AB7DA1}" type="presParOf" srcId="{8D37A67E-3D97-9149-9245-E4C2A34B145D}" destId="{37D5B2F4-37FD-1D43-B8F2-FC06921FB8B0}" srcOrd="4" destOrd="0" presId="urn:microsoft.com/office/officeart/2005/8/layout/arrow2"/>
    <dgm:cxn modelId="{EA6CD996-436C-6246-BC4C-ABF196ACB282}" type="presParOf" srcId="{8D37A67E-3D97-9149-9245-E4C2A34B145D}" destId="{81432257-CBBA-EE45-87B8-ECA610CDBDCD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2897C-33F0-1749-B821-B890529EBCF2}">
      <dsp:nvSpPr>
        <dsp:cNvPr id="0" name=""/>
        <dsp:cNvSpPr/>
      </dsp:nvSpPr>
      <dsp:spPr>
        <a:xfrm>
          <a:off x="775460" y="0"/>
          <a:ext cx="6332603" cy="3957877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75D292-6EB4-BC44-94D3-F9514B784EE4}">
      <dsp:nvSpPr>
        <dsp:cNvPr id="0" name=""/>
        <dsp:cNvSpPr/>
      </dsp:nvSpPr>
      <dsp:spPr>
        <a:xfrm>
          <a:off x="1579701" y="2731726"/>
          <a:ext cx="164647" cy="1646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ECABA4-D461-4549-9B1C-CFDE9E0AEDAB}">
      <dsp:nvSpPr>
        <dsp:cNvPr id="0" name=""/>
        <dsp:cNvSpPr/>
      </dsp:nvSpPr>
      <dsp:spPr>
        <a:xfrm>
          <a:off x="1662025" y="2814050"/>
          <a:ext cx="1475496" cy="1143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243" tIns="0" rIns="0" bIns="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规则系统</a:t>
          </a:r>
          <a:br>
            <a:rPr lang="zh-CN" altLang="en-US" sz="2700" kern="1200" dirty="0" smtClean="0"/>
          </a:br>
          <a:r>
            <a:rPr lang="en-US" altLang="zh-CN" sz="2700" kern="1200" dirty="0" smtClean="0"/>
            <a:t>&lt;90</a:t>
          </a:r>
          <a:r>
            <a:rPr lang="zh-CN" altLang="en-US" sz="2700" kern="1200" dirty="0" smtClean="0"/>
            <a:t>年代</a:t>
          </a:r>
          <a:endParaRPr lang="en-US" sz="2700" kern="1200" dirty="0"/>
        </a:p>
      </dsp:txBody>
      <dsp:txXfrm>
        <a:off x="1662025" y="2814050"/>
        <a:ext cx="1475496" cy="1143826"/>
      </dsp:txXfrm>
    </dsp:sp>
    <dsp:sp modelId="{00B5EE6B-1E16-3342-82F5-F3FBDCF73558}">
      <dsp:nvSpPr>
        <dsp:cNvPr id="0" name=""/>
        <dsp:cNvSpPr/>
      </dsp:nvSpPr>
      <dsp:spPr>
        <a:xfrm>
          <a:off x="3033033" y="1655975"/>
          <a:ext cx="297632" cy="29763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522079-9F7A-9040-AF9F-F75CEE87A4F4}">
      <dsp:nvSpPr>
        <dsp:cNvPr id="0" name=""/>
        <dsp:cNvSpPr/>
      </dsp:nvSpPr>
      <dsp:spPr>
        <a:xfrm>
          <a:off x="2922917" y="1804791"/>
          <a:ext cx="2037689" cy="2153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709" tIns="0" rIns="0" bIns="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概率系统 </a:t>
          </a:r>
          <a:r>
            <a:rPr lang="en-US" altLang="zh-CN" sz="2700" kern="1200" dirty="0" smtClean="0"/>
            <a:t>1990</a:t>
          </a:r>
          <a:r>
            <a:rPr lang="zh-CN" altLang="en-US" sz="2700" kern="1200" dirty="0" smtClean="0"/>
            <a:t> </a:t>
          </a:r>
          <a:r>
            <a:rPr lang="en-US" altLang="zh-CN" sz="2700" kern="1200" dirty="0" smtClean="0"/>
            <a:t>-</a:t>
          </a:r>
          <a:r>
            <a:rPr lang="zh-CN" altLang="en-US" sz="2700" kern="1200" dirty="0" smtClean="0"/>
            <a:t> </a:t>
          </a:r>
          <a:r>
            <a:rPr lang="en-US" altLang="zh-CN" sz="2700" kern="1200" dirty="0" smtClean="0"/>
            <a:t>2014</a:t>
          </a:r>
          <a:endParaRPr lang="en-US" sz="2700" kern="1200" dirty="0"/>
        </a:p>
      </dsp:txBody>
      <dsp:txXfrm>
        <a:off x="2922917" y="1804791"/>
        <a:ext cx="2037689" cy="2153085"/>
      </dsp:txXfrm>
    </dsp:sp>
    <dsp:sp modelId="{37D5B2F4-37FD-1D43-B8F2-FC06921FB8B0}">
      <dsp:nvSpPr>
        <dsp:cNvPr id="0" name=""/>
        <dsp:cNvSpPr/>
      </dsp:nvSpPr>
      <dsp:spPr>
        <a:xfrm>
          <a:off x="4780832" y="1001342"/>
          <a:ext cx="411619" cy="41161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432257-CBBA-EE45-87B8-ECA610CDBDCD}">
      <dsp:nvSpPr>
        <dsp:cNvPr id="0" name=""/>
        <dsp:cNvSpPr/>
      </dsp:nvSpPr>
      <dsp:spPr>
        <a:xfrm>
          <a:off x="4677243" y="1207152"/>
          <a:ext cx="2138621" cy="2750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108" tIns="0" rIns="0" bIns="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深度学习 </a:t>
          </a:r>
          <a:r>
            <a:rPr lang="en-US" altLang="zh-CN" sz="2700" kern="1200" dirty="0" smtClean="0"/>
            <a:t>2014-</a:t>
          </a:r>
          <a:r>
            <a:rPr lang="zh-CN" altLang="en-US" sz="2700" kern="1200" dirty="0" smtClean="0"/>
            <a:t> </a:t>
          </a:r>
          <a:r>
            <a:rPr lang="en-US" altLang="zh-CN" sz="2700" kern="1200" dirty="0" smtClean="0"/>
            <a:t>now</a:t>
          </a:r>
          <a:endParaRPr lang="en-US" sz="2700" kern="1200" dirty="0"/>
        </a:p>
      </dsp:txBody>
      <dsp:txXfrm>
        <a:off x="4677243" y="1207152"/>
        <a:ext cx="2138621" cy="27507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2897C-33F0-1749-B821-B890529EBCF2}">
      <dsp:nvSpPr>
        <dsp:cNvPr id="0" name=""/>
        <dsp:cNvSpPr/>
      </dsp:nvSpPr>
      <dsp:spPr>
        <a:xfrm>
          <a:off x="149987" y="0"/>
          <a:ext cx="7583550" cy="251459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75D292-6EB4-BC44-94D3-F9514B784EE4}">
      <dsp:nvSpPr>
        <dsp:cNvPr id="0" name=""/>
        <dsp:cNvSpPr/>
      </dsp:nvSpPr>
      <dsp:spPr>
        <a:xfrm>
          <a:off x="1600200" y="1571793"/>
          <a:ext cx="104607" cy="10460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ECABA4-D461-4549-9B1C-CFDE9E0AEDAB}">
      <dsp:nvSpPr>
        <dsp:cNvPr id="0" name=""/>
        <dsp:cNvSpPr/>
      </dsp:nvSpPr>
      <dsp:spPr>
        <a:xfrm>
          <a:off x="1295404" y="1787880"/>
          <a:ext cx="937442" cy="726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429" tIns="0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规则系统</a:t>
          </a:r>
          <a:br>
            <a:rPr lang="zh-CN" altLang="en-US" sz="1700" kern="1200" dirty="0" smtClean="0"/>
          </a:br>
          <a:r>
            <a:rPr lang="en-US" altLang="zh-CN" sz="1700" kern="1200" dirty="0" smtClean="0"/>
            <a:t>&lt;90</a:t>
          </a:r>
          <a:r>
            <a:rPr lang="zh-CN" altLang="en-US" sz="1700" kern="1200" dirty="0" smtClean="0"/>
            <a:t>年代</a:t>
          </a:r>
          <a:endParaRPr lang="en-US" sz="1700" kern="1200" dirty="0"/>
        </a:p>
      </dsp:txBody>
      <dsp:txXfrm>
        <a:off x="1295404" y="1787880"/>
        <a:ext cx="937442" cy="726719"/>
      </dsp:txXfrm>
    </dsp:sp>
    <dsp:sp modelId="{00B5EE6B-1E16-3342-82F5-F3FBDCF73558}">
      <dsp:nvSpPr>
        <dsp:cNvPr id="0" name=""/>
        <dsp:cNvSpPr/>
      </dsp:nvSpPr>
      <dsp:spPr>
        <a:xfrm>
          <a:off x="3364410" y="1052108"/>
          <a:ext cx="189097" cy="1890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522079-9F7A-9040-AF9F-F75CEE87A4F4}">
      <dsp:nvSpPr>
        <dsp:cNvPr id="0" name=""/>
        <dsp:cNvSpPr/>
      </dsp:nvSpPr>
      <dsp:spPr>
        <a:xfrm>
          <a:off x="3047997" y="1143005"/>
          <a:ext cx="1294627" cy="1367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199" tIns="0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概率系统 </a:t>
          </a:r>
          <a:r>
            <a:rPr lang="en-US" altLang="zh-CN" sz="1700" kern="1200" dirty="0" smtClean="0"/>
            <a:t>1990</a:t>
          </a:r>
          <a:r>
            <a:rPr lang="zh-CN" altLang="en-US" sz="1700" kern="1200" dirty="0" smtClean="0"/>
            <a:t> </a:t>
          </a:r>
          <a:r>
            <a:rPr lang="en-US" altLang="zh-CN" sz="1700" kern="1200" dirty="0" smtClean="0"/>
            <a:t>-</a:t>
          </a:r>
          <a:r>
            <a:rPr lang="zh-CN" altLang="en-US" sz="1700" kern="1200" dirty="0" smtClean="0"/>
            <a:t> </a:t>
          </a:r>
          <a:r>
            <a:rPr lang="en-US" altLang="zh-CN" sz="1700" kern="1200" dirty="0" smtClean="0"/>
            <a:t>2014</a:t>
          </a:r>
          <a:endParaRPr lang="en-US" sz="1700" kern="1200" dirty="0"/>
        </a:p>
      </dsp:txBody>
      <dsp:txXfrm>
        <a:off x="3047997" y="1143005"/>
        <a:ext cx="1294627" cy="1367942"/>
      </dsp:txXfrm>
    </dsp:sp>
    <dsp:sp modelId="{37D5B2F4-37FD-1D43-B8F2-FC06921FB8B0}">
      <dsp:nvSpPr>
        <dsp:cNvPr id="0" name=""/>
        <dsp:cNvSpPr/>
      </dsp:nvSpPr>
      <dsp:spPr>
        <a:xfrm>
          <a:off x="5791200" y="636193"/>
          <a:ext cx="261518" cy="26151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432257-CBBA-EE45-87B8-ECA610CDBDCD}">
      <dsp:nvSpPr>
        <dsp:cNvPr id="0" name=""/>
        <dsp:cNvSpPr/>
      </dsp:nvSpPr>
      <dsp:spPr>
        <a:xfrm>
          <a:off x="5333997" y="1066796"/>
          <a:ext cx="1358753" cy="1300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573" tIns="0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深度学习 </a:t>
          </a:r>
          <a:r>
            <a:rPr lang="en-US" altLang="zh-CN" sz="1700" kern="1200" dirty="0" smtClean="0"/>
            <a:t>2014-</a:t>
          </a:r>
          <a:r>
            <a:rPr lang="zh-CN" altLang="en-US" sz="1700" kern="1200" dirty="0" smtClean="0"/>
            <a:t> </a:t>
          </a:r>
          <a:r>
            <a:rPr lang="en-US" altLang="zh-CN" sz="1700" kern="1200" dirty="0" smtClean="0"/>
            <a:t>now</a:t>
          </a:r>
          <a:endParaRPr lang="en-US" sz="1700" kern="1200" dirty="0"/>
        </a:p>
      </dsp:txBody>
      <dsp:txXfrm>
        <a:off x="5333997" y="1066796"/>
        <a:ext cx="1358753" cy="13003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2897C-33F0-1749-B821-B890529EBCF2}">
      <dsp:nvSpPr>
        <dsp:cNvPr id="0" name=""/>
        <dsp:cNvSpPr/>
      </dsp:nvSpPr>
      <dsp:spPr>
        <a:xfrm>
          <a:off x="149987" y="0"/>
          <a:ext cx="7583550" cy="251459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75D292-6EB4-BC44-94D3-F9514B784EE4}">
      <dsp:nvSpPr>
        <dsp:cNvPr id="0" name=""/>
        <dsp:cNvSpPr/>
      </dsp:nvSpPr>
      <dsp:spPr>
        <a:xfrm>
          <a:off x="1600200" y="1571793"/>
          <a:ext cx="104607" cy="10460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ECABA4-D461-4549-9B1C-CFDE9E0AEDAB}">
      <dsp:nvSpPr>
        <dsp:cNvPr id="0" name=""/>
        <dsp:cNvSpPr/>
      </dsp:nvSpPr>
      <dsp:spPr>
        <a:xfrm>
          <a:off x="1295404" y="1787880"/>
          <a:ext cx="937442" cy="726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429" tIns="0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规则系统</a:t>
          </a:r>
          <a:br>
            <a:rPr lang="zh-CN" altLang="en-US" sz="1700" kern="1200" dirty="0" smtClean="0"/>
          </a:br>
          <a:r>
            <a:rPr lang="en-US" altLang="zh-CN" sz="1700" kern="1200" dirty="0" smtClean="0"/>
            <a:t>&lt;90</a:t>
          </a:r>
          <a:r>
            <a:rPr lang="zh-CN" altLang="en-US" sz="1700" kern="1200" dirty="0" smtClean="0"/>
            <a:t>年代</a:t>
          </a:r>
          <a:endParaRPr lang="en-US" sz="1700" kern="1200" dirty="0"/>
        </a:p>
      </dsp:txBody>
      <dsp:txXfrm>
        <a:off x="1295404" y="1787880"/>
        <a:ext cx="937442" cy="726719"/>
      </dsp:txXfrm>
    </dsp:sp>
    <dsp:sp modelId="{00B5EE6B-1E16-3342-82F5-F3FBDCF73558}">
      <dsp:nvSpPr>
        <dsp:cNvPr id="0" name=""/>
        <dsp:cNvSpPr/>
      </dsp:nvSpPr>
      <dsp:spPr>
        <a:xfrm>
          <a:off x="3364410" y="1052108"/>
          <a:ext cx="189097" cy="1890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522079-9F7A-9040-AF9F-F75CEE87A4F4}">
      <dsp:nvSpPr>
        <dsp:cNvPr id="0" name=""/>
        <dsp:cNvSpPr/>
      </dsp:nvSpPr>
      <dsp:spPr>
        <a:xfrm>
          <a:off x="3047997" y="1143005"/>
          <a:ext cx="1294627" cy="1367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199" tIns="0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概率系统 </a:t>
          </a:r>
          <a:r>
            <a:rPr lang="en-US" altLang="zh-CN" sz="1700" kern="1200" dirty="0" smtClean="0"/>
            <a:t>1990</a:t>
          </a:r>
          <a:r>
            <a:rPr lang="zh-CN" altLang="en-US" sz="1700" kern="1200" dirty="0" smtClean="0"/>
            <a:t> </a:t>
          </a:r>
          <a:r>
            <a:rPr lang="en-US" altLang="zh-CN" sz="1700" kern="1200" dirty="0" smtClean="0"/>
            <a:t>-</a:t>
          </a:r>
          <a:r>
            <a:rPr lang="zh-CN" altLang="en-US" sz="1700" kern="1200" dirty="0" smtClean="0"/>
            <a:t> </a:t>
          </a:r>
          <a:r>
            <a:rPr lang="en-US" altLang="zh-CN" sz="1700" kern="1200" dirty="0" smtClean="0"/>
            <a:t>2014</a:t>
          </a:r>
          <a:endParaRPr lang="en-US" sz="1700" kern="1200" dirty="0"/>
        </a:p>
      </dsp:txBody>
      <dsp:txXfrm>
        <a:off x="3047997" y="1143005"/>
        <a:ext cx="1294627" cy="1367942"/>
      </dsp:txXfrm>
    </dsp:sp>
    <dsp:sp modelId="{37D5B2F4-37FD-1D43-B8F2-FC06921FB8B0}">
      <dsp:nvSpPr>
        <dsp:cNvPr id="0" name=""/>
        <dsp:cNvSpPr/>
      </dsp:nvSpPr>
      <dsp:spPr>
        <a:xfrm>
          <a:off x="5791200" y="636193"/>
          <a:ext cx="261518" cy="26151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432257-CBBA-EE45-87B8-ECA610CDBDCD}">
      <dsp:nvSpPr>
        <dsp:cNvPr id="0" name=""/>
        <dsp:cNvSpPr/>
      </dsp:nvSpPr>
      <dsp:spPr>
        <a:xfrm>
          <a:off x="5333997" y="1066796"/>
          <a:ext cx="1358753" cy="1300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573" tIns="0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深度学习 </a:t>
          </a:r>
          <a:r>
            <a:rPr lang="en-US" altLang="zh-CN" sz="1700" kern="1200" dirty="0" smtClean="0"/>
            <a:t>2014-</a:t>
          </a:r>
          <a:r>
            <a:rPr lang="zh-CN" altLang="en-US" sz="1700" kern="1200" dirty="0" smtClean="0"/>
            <a:t> </a:t>
          </a:r>
          <a:r>
            <a:rPr lang="en-US" altLang="zh-CN" sz="1700" kern="1200" dirty="0" smtClean="0"/>
            <a:t>now</a:t>
          </a:r>
          <a:endParaRPr lang="en-US" sz="1700" kern="1200" dirty="0"/>
        </a:p>
      </dsp:txBody>
      <dsp:txXfrm>
        <a:off x="5333997" y="1066796"/>
        <a:ext cx="1358753" cy="13003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2897C-33F0-1749-B821-B890529EBCF2}">
      <dsp:nvSpPr>
        <dsp:cNvPr id="0" name=""/>
        <dsp:cNvSpPr/>
      </dsp:nvSpPr>
      <dsp:spPr>
        <a:xfrm>
          <a:off x="149987" y="0"/>
          <a:ext cx="7583550" cy="251459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75D292-6EB4-BC44-94D3-F9514B784EE4}">
      <dsp:nvSpPr>
        <dsp:cNvPr id="0" name=""/>
        <dsp:cNvSpPr/>
      </dsp:nvSpPr>
      <dsp:spPr>
        <a:xfrm>
          <a:off x="1600200" y="1571793"/>
          <a:ext cx="104607" cy="10460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ECABA4-D461-4549-9B1C-CFDE9E0AEDAB}">
      <dsp:nvSpPr>
        <dsp:cNvPr id="0" name=""/>
        <dsp:cNvSpPr/>
      </dsp:nvSpPr>
      <dsp:spPr>
        <a:xfrm>
          <a:off x="1295404" y="1787880"/>
          <a:ext cx="937442" cy="726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429" tIns="0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规则系统</a:t>
          </a:r>
          <a:br>
            <a:rPr lang="zh-CN" altLang="en-US" sz="1700" kern="1200" dirty="0" smtClean="0"/>
          </a:br>
          <a:r>
            <a:rPr lang="en-US" altLang="zh-CN" sz="1700" kern="1200" dirty="0" smtClean="0"/>
            <a:t>&lt;90</a:t>
          </a:r>
          <a:r>
            <a:rPr lang="zh-CN" altLang="en-US" sz="1700" kern="1200" dirty="0" smtClean="0"/>
            <a:t>年代</a:t>
          </a:r>
          <a:endParaRPr lang="en-US" sz="1700" kern="1200" dirty="0"/>
        </a:p>
      </dsp:txBody>
      <dsp:txXfrm>
        <a:off x="1295404" y="1787880"/>
        <a:ext cx="937442" cy="726719"/>
      </dsp:txXfrm>
    </dsp:sp>
    <dsp:sp modelId="{00B5EE6B-1E16-3342-82F5-F3FBDCF73558}">
      <dsp:nvSpPr>
        <dsp:cNvPr id="0" name=""/>
        <dsp:cNvSpPr/>
      </dsp:nvSpPr>
      <dsp:spPr>
        <a:xfrm>
          <a:off x="3364410" y="1052108"/>
          <a:ext cx="189097" cy="1890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522079-9F7A-9040-AF9F-F75CEE87A4F4}">
      <dsp:nvSpPr>
        <dsp:cNvPr id="0" name=""/>
        <dsp:cNvSpPr/>
      </dsp:nvSpPr>
      <dsp:spPr>
        <a:xfrm>
          <a:off x="3047997" y="1143005"/>
          <a:ext cx="1294627" cy="1367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199" tIns="0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概率系统 </a:t>
          </a:r>
          <a:r>
            <a:rPr lang="en-US" altLang="zh-CN" sz="1700" kern="1200" dirty="0" smtClean="0"/>
            <a:t>1990</a:t>
          </a:r>
          <a:r>
            <a:rPr lang="zh-CN" altLang="en-US" sz="1700" kern="1200" dirty="0" smtClean="0"/>
            <a:t> </a:t>
          </a:r>
          <a:r>
            <a:rPr lang="en-US" altLang="zh-CN" sz="1700" kern="1200" dirty="0" smtClean="0"/>
            <a:t>-</a:t>
          </a:r>
          <a:r>
            <a:rPr lang="zh-CN" altLang="en-US" sz="1700" kern="1200" dirty="0" smtClean="0"/>
            <a:t> </a:t>
          </a:r>
          <a:r>
            <a:rPr lang="en-US" altLang="zh-CN" sz="1700" kern="1200" dirty="0" smtClean="0"/>
            <a:t>2014</a:t>
          </a:r>
          <a:endParaRPr lang="en-US" sz="1700" kern="1200" dirty="0"/>
        </a:p>
      </dsp:txBody>
      <dsp:txXfrm>
        <a:off x="3047997" y="1143005"/>
        <a:ext cx="1294627" cy="1367942"/>
      </dsp:txXfrm>
    </dsp:sp>
    <dsp:sp modelId="{37D5B2F4-37FD-1D43-B8F2-FC06921FB8B0}">
      <dsp:nvSpPr>
        <dsp:cNvPr id="0" name=""/>
        <dsp:cNvSpPr/>
      </dsp:nvSpPr>
      <dsp:spPr>
        <a:xfrm>
          <a:off x="5791200" y="636193"/>
          <a:ext cx="261518" cy="26151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432257-CBBA-EE45-87B8-ECA610CDBDCD}">
      <dsp:nvSpPr>
        <dsp:cNvPr id="0" name=""/>
        <dsp:cNvSpPr/>
      </dsp:nvSpPr>
      <dsp:spPr>
        <a:xfrm>
          <a:off x="5333997" y="1066796"/>
          <a:ext cx="1358753" cy="1300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573" tIns="0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深度学习 </a:t>
          </a:r>
          <a:r>
            <a:rPr lang="en-US" altLang="zh-CN" sz="1700" kern="1200" dirty="0" smtClean="0"/>
            <a:t>2014-</a:t>
          </a:r>
          <a:r>
            <a:rPr lang="zh-CN" altLang="en-US" sz="1700" kern="1200" dirty="0" smtClean="0"/>
            <a:t> </a:t>
          </a:r>
          <a:r>
            <a:rPr lang="en-US" altLang="zh-CN" sz="1700" kern="1200" dirty="0" smtClean="0"/>
            <a:t>now</a:t>
          </a:r>
          <a:endParaRPr lang="en-US" sz="1700" kern="1200" dirty="0"/>
        </a:p>
      </dsp:txBody>
      <dsp:txXfrm>
        <a:off x="5333997" y="1066796"/>
        <a:ext cx="1358753" cy="13003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2897C-33F0-1749-B821-B890529EBCF2}">
      <dsp:nvSpPr>
        <dsp:cNvPr id="0" name=""/>
        <dsp:cNvSpPr/>
      </dsp:nvSpPr>
      <dsp:spPr>
        <a:xfrm>
          <a:off x="149987" y="0"/>
          <a:ext cx="7583550" cy="251459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75D292-6EB4-BC44-94D3-F9514B784EE4}">
      <dsp:nvSpPr>
        <dsp:cNvPr id="0" name=""/>
        <dsp:cNvSpPr/>
      </dsp:nvSpPr>
      <dsp:spPr>
        <a:xfrm>
          <a:off x="1600200" y="1571793"/>
          <a:ext cx="104607" cy="10460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ECABA4-D461-4549-9B1C-CFDE9E0AEDAB}">
      <dsp:nvSpPr>
        <dsp:cNvPr id="0" name=""/>
        <dsp:cNvSpPr/>
      </dsp:nvSpPr>
      <dsp:spPr>
        <a:xfrm>
          <a:off x="1295404" y="1787880"/>
          <a:ext cx="937442" cy="726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429" tIns="0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规则系统</a:t>
          </a:r>
          <a:br>
            <a:rPr lang="zh-CN" altLang="en-US" sz="1700" kern="1200" dirty="0" smtClean="0"/>
          </a:br>
          <a:r>
            <a:rPr lang="en-US" altLang="zh-CN" sz="1700" kern="1200" dirty="0" smtClean="0"/>
            <a:t>&lt;90</a:t>
          </a:r>
          <a:r>
            <a:rPr lang="zh-CN" altLang="en-US" sz="1700" kern="1200" dirty="0" smtClean="0"/>
            <a:t>年代</a:t>
          </a:r>
          <a:endParaRPr lang="en-US" sz="1700" kern="1200" dirty="0"/>
        </a:p>
      </dsp:txBody>
      <dsp:txXfrm>
        <a:off x="1295404" y="1787880"/>
        <a:ext cx="937442" cy="726719"/>
      </dsp:txXfrm>
    </dsp:sp>
    <dsp:sp modelId="{00B5EE6B-1E16-3342-82F5-F3FBDCF73558}">
      <dsp:nvSpPr>
        <dsp:cNvPr id="0" name=""/>
        <dsp:cNvSpPr/>
      </dsp:nvSpPr>
      <dsp:spPr>
        <a:xfrm>
          <a:off x="3364410" y="1052108"/>
          <a:ext cx="189097" cy="1890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522079-9F7A-9040-AF9F-F75CEE87A4F4}">
      <dsp:nvSpPr>
        <dsp:cNvPr id="0" name=""/>
        <dsp:cNvSpPr/>
      </dsp:nvSpPr>
      <dsp:spPr>
        <a:xfrm>
          <a:off x="3047997" y="1143005"/>
          <a:ext cx="1294627" cy="1367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199" tIns="0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概率系统 </a:t>
          </a:r>
          <a:r>
            <a:rPr lang="en-US" altLang="zh-CN" sz="1700" kern="1200" dirty="0" smtClean="0"/>
            <a:t>1990</a:t>
          </a:r>
          <a:r>
            <a:rPr lang="zh-CN" altLang="en-US" sz="1700" kern="1200" dirty="0" smtClean="0"/>
            <a:t> </a:t>
          </a:r>
          <a:r>
            <a:rPr lang="en-US" altLang="zh-CN" sz="1700" kern="1200" dirty="0" smtClean="0"/>
            <a:t>-</a:t>
          </a:r>
          <a:r>
            <a:rPr lang="zh-CN" altLang="en-US" sz="1700" kern="1200" dirty="0" smtClean="0"/>
            <a:t> </a:t>
          </a:r>
          <a:r>
            <a:rPr lang="en-US" altLang="zh-CN" sz="1700" kern="1200" dirty="0" smtClean="0"/>
            <a:t>2014</a:t>
          </a:r>
          <a:endParaRPr lang="en-US" sz="1700" kern="1200" dirty="0"/>
        </a:p>
      </dsp:txBody>
      <dsp:txXfrm>
        <a:off x="3047997" y="1143005"/>
        <a:ext cx="1294627" cy="1367942"/>
      </dsp:txXfrm>
    </dsp:sp>
    <dsp:sp modelId="{37D5B2F4-37FD-1D43-B8F2-FC06921FB8B0}">
      <dsp:nvSpPr>
        <dsp:cNvPr id="0" name=""/>
        <dsp:cNvSpPr/>
      </dsp:nvSpPr>
      <dsp:spPr>
        <a:xfrm>
          <a:off x="5791200" y="636193"/>
          <a:ext cx="261518" cy="26151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432257-CBBA-EE45-87B8-ECA610CDBDCD}">
      <dsp:nvSpPr>
        <dsp:cNvPr id="0" name=""/>
        <dsp:cNvSpPr/>
      </dsp:nvSpPr>
      <dsp:spPr>
        <a:xfrm>
          <a:off x="5333997" y="1066796"/>
          <a:ext cx="1358753" cy="1300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573" tIns="0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深度学习 </a:t>
          </a:r>
          <a:r>
            <a:rPr lang="en-US" altLang="zh-CN" sz="1700" kern="1200" dirty="0" smtClean="0"/>
            <a:t>2014-</a:t>
          </a:r>
          <a:r>
            <a:rPr lang="zh-CN" altLang="en-US" sz="1700" kern="1200" dirty="0" smtClean="0"/>
            <a:t> </a:t>
          </a:r>
          <a:r>
            <a:rPr lang="en-US" altLang="zh-CN" sz="1700" kern="1200" dirty="0" smtClean="0"/>
            <a:t>now</a:t>
          </a:r>
          <a:endParaRPr lang="en-US" sz="1700" kern="1200" dirty="0"/>
        </a:p>
      </dsp:txBody>
      <dsp:txXfrm>
        <a:off x="5333997" y="1066796"/>
        <a:ext cx="1358753" cy="13003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2897C-33F0-1749-B821-B890529EBCF2}">
      <dsp:nvSpPr>
        <dsp:cNvPr id="0" name=""/>
        <dsp:cNvSpPr/>
      </dsp:nvSpPr>
      <dsp:spPr>
        <a:xfrm>
          <a:off x="149987" y="0"/>
          <a:ext cx="7583550" cy="251459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75D292-6EB4-BC44-94D3-F9514B784EE4}">
      <dsp:nvSpPr>
        <dsp:cNvPr id="0" name=""/>
        <dsp:cNvSpPr/>
      </dsp:nvSpPr>
      <dsp:spPr>
        <a:xfrm>
          <a:off x="1600200" y="1571793"/>
          <a:ext cx="104607" cy="10460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ECABA4-D461-4549-9B1C-CFDE9E0AEDAB}">
      <dsp:nvSpPr>
        <dsp:cNvPr id="0" name=""/>
        <dsp:cNvSpPr/>
      </dsp:nvSpPr>
      <dsp:spPr>
        <a:xfrm>
          <a:off x="1295404" y="1787880"/>
          <a:ext cx="937442" cy="726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429" tIns="0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规则系统</a:t>
          </a:r>
          <a:br>
            <a:rPr lang="zh-CN" altLang="en-US" sz="1700" kern="1200" dirty="0" smtClean="0"/>
          </a:br>
          <a:r>
            <a:rPr lang="en-US" altLang="zh-CN" sz="1700" kern="1200" dirty="0" smtClean="0"/>
            <a:t>&lt;90</a:t>
          </a:r>
          <a:r>
            <a:rPr lang="zh-CN" altLang="en-US" sz="1700" kern="1200" dirty="0" smtClean="0"/>
            <a:t>年代</a:t>
          </a:r>
          <a:endParaRPr lang="en-US" sz="1700" kern="1200" dirty="0"/>
        </a:p>
      </dsp:txBody>
      <dsp:txXfrm>
        <a:off x="1295404" y="1787880"/>
        <a:ext cx="937442" cy="726719"/>
      </dsp:txXfrm>
    </dsp:sp>
    <dsp:sp modelId="{00B5EE6B-1E16-3342-82F5-F3FBDCF73558}">
      <dsp:nvSpPr>
        <dsp:cNvPr id="0" name=""/>
        <dsp:cNvSpPr/>
      </dsp:nvSpPr>
      <dsp:spPr>
        <a:xfrm>
          <a:off x="3364410" y="1052108"/>
          <a:ext cx="189097" cy="1890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522079-9F7A-9040-AF9F-F75CEE87A4F4}">
      <dsp:nvSpPr>
        <dsp:cNvPr id="0" name=""/>
        <dsp:cNvSpPr/>
      </dsp:nvSpPr>
      <dsp:spPr>
        <a:xfrm>
          <a:off x="3047997" y="1143005"/>
          <a:ext cx="1294627" cy="1367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199" tIns="0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概率系统 </a:t>
          </a:r>
          <a:r>
            <a:rPr lang="en-US" altLang="zh-CN" sz="1700" kern="1200" dirty="0" smtClean="0"/>
            <a:t>1990</a:t>
          </a:r>
          <a:r>
            <a:rPr lang="zh-CN" altLang="en-US" sz="1700" kern="1200" dirty="0" smtClean="0"/>
            <a:t> </a:t>
          </a:r>
          <a:r>
            <a:rPr lang="en-US" altLang="zh-CN" sz="1700" kern="1200" dirty="0" smtClean="0"/>
            <a:t>-</a:t>
          </a:r>
          <a:r>
            <a:rPr lang="zh-CN" altLang="en-US" sz="1700" kern="1200" dirty="0" smtClean="0"/>
            <a:t> </a:t>
          </a:r>
          <a:r>
            <a:rPr lang="en-US" altLang="zh-CN" sz="1700" kern="1200" dirty="0" smtClean="0"/>
            <a:t>2014</a:t>
          </a:r>
          <a:endParaRPr lang="en-US" sz="1700" kern="1200" dirty="0"/>
        </a:p>
      </dsp:txBody>
      <dsp:txXfrm>
        <a:off x="3047997" y="1143005"/>
        <a:ext cx="1294627" cy="1367942"/>
      </dsp:txXfrm>
    </dsp:sp>
    <dsp:sp modelId="{37D5B2F4-37FD-1D43-B8F2-FC06921FB8B0}">
      <dsp:nvSpPr>
        <dsp:cNvPr id="0" name=""/>
        <dsp:cNvSpPr/>
      </dsp:nvSpPr>
      <dsp:spPr>
        <a:xfrm>
          <a:off x="5791200" y="636193"/>
          <a:ext cx="261518" cy="26151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432257-CBBA-EE45-87B8-ECA610CDBDCD}">
      <dsp:nvSpPr>
        <dsp:cNvPr id="0" name=""/>
        <dsp:cNvSpPr/>
      </dsp:nvSpPr>
      <dsp:spPr>
        <a:xfrm>
          <a:off x="5333997" y="1066796"/>
          <a:ext cx="1358753" cy="1300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573" tIns="0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深度学习 </a:t>
          </a:r>
          <a:r>
            <a:rPr lang="en-US" altLang="zh-CN" sz="1700" kern="1200" dirty="0" smtClean="0"/>
            <a:t>2014-</a:t>
          </a:r>
          <a:r>
            <a:rPr lang="zh-CN" altLang="en-US" sz="1700" kern="1200" dirty="0" smtClean="0"/>
            <a:t> </a:t>
          </a:r>
          <a:r>
            <a:rPr lang="en-US" altLang="zh-CN" sz="1700" kern="1200" dirty="0" smtClean="0"/>
            <a:t>now</a:t>
          </a:r>
          <a:endParaRPr lang="en-US" sz="1700" kern="1200" dirty="0"/>
        </a:p>
      </dsp:txBody>
      <dsp:txXfrm>
        <a:off x="5333997" y="1066796"/>
        <a:ext cx="1358753" cy="130035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2897C-33F0-1749-B821-B890529EBCF2}">
      <dsp:nvSpPr>
        <dsp:cNvPr id="0" name=""/>
        <dsp:cNvSpPr/>
      </dsp:nvSpPr>
      <dsp:spPr>
        <a:xfrm>
          <a:off x="149987" y="0"/>
          <a:ext cx="7583550" cy="251459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75D292-6EB4-BC44-94D3-F9514B784EE4}">
      <dsp:nvSpPr>
        <dsp:cNvPr id="0" name=""/>
        <dsp:cNvSpPr/>
      </dsp:nvSpPr>
      <dsp:spPr>
        <a:xfrm>
          <a:off x="1600200" y="1571793"/>
          <a:ext cx="104607" cy="10460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ECABA4-D461-4549-9B1C-CFDE9E0AEDAB}">
      <dsp:nvSpPr>
        <dsp:cNvPr id="0" name=""/>
        <dsp:cNvSpPr/>
      </dsp:nvSpPr>
      <dsp:spPr>
        <a:xfrm>
          <a:off x="1295404" y="1787880"/>
          <a:ext cx="937442" cy="726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429" tIns="0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规则系统</a:t>
          </a:r>
          <a:br>
            <a:rPr lang="zh-CN" altLang="en-US" sz="1700" kern="1200" dirty="0" smtClean="0"/>
          </a:br>
          <a:r>
            <a:rPr lang="en-US" altLang="zh-CN" sz="1700" kern="1200" dirty="0" smtClean="0"/>
            <a:t>&lt;90</a:t>
          </a:r>
          <a:r>
            <a:rPr lang="zh-CN" altLang="en-US" sz="1700" kern="1200" dirty="0" smtClean="0"/>
            <a:t>年代</a:t>
          </a:r>
          <a:endParaRPr lang="en-US" sz="1700" kern="1200" dirty="0"/>
        </a:p>
      </dsp:txBody>
      <dsp:txXfrm>
        <a:off x="1295404" y="1787880"/>
        <a:ext cx="937442" cy="726719"/>
      </dsp:txXfrm>
    </dsp:sp>
    <dsp:sp modelId="{00B5EE6B-1E16-3342-82F5-F3FBDCF73558}">
      <dsp:nvSpPr>
        <dsp:cNvPr id="0" name=""/>
        <dsp:cNvSpPr/>
      </dsp:nvSpPr>
      <dsp:spPr>
        <a:xfrm>
          <a:off x="3364410" y="1052108"/>
          <a:ext cx="189097" cy="1890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522079-9F7A-9040-AF9F-F75CEE87A4F4}">
      <dsp:nvSpPr>
        <dsp:cNvPr id="0" name=""/>
        <dsp:cNvSpPr/>
      </dsp:nvSpPr>
      <dsp:spPr>
        <a:xfrm>
          <a:off x="3047997" y="1143005"/>
          <a:ext cx="1294627" cy="1367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199" tIns="0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概率系统 </a:t>
          </a:r>
          <a:r>
            <a:rPr lang="en-US" altLang="zh-CN" sz="1700" kern="1200" dirty="0" smtClean="0"/>
            <a:t>1990</a:t>
          </a:r>
          <a:r>
            <a:rPr lang="zh-CN" altLang="en-US" sz="1700" kern="1200" dirty="0" smtClean="0"/>
            <a:t> </a:t>
          </a:r>
          <a:r>
            <a:rPr lang="en-US" altLang="zh-CN" sz="1700" kern="1200" dirty="0" smtClean="0"/>
            <a:t>-</a:t>
          </a:r>
          <a:r>
            <a:rPr lang="zh-CN" altLang="en-US" sz="1700" kern="1200" dirty="0" smtClean="0"/>
            <a:t> </a:t>
          </a:r>
          <a:r>
            <a:rPr lang="en-US" altLang="zh-CN" sz="1700" kern="1200" dirty="0" smtClean="0"/>
            <a:t>2014</a:t>
          </a:r>
          <a:endParaRPr lang="en-US" sz="1700" kern="1200" dirty="0"/>
        </a:p>
      </dsp:txBody>
      <dsp:txXfrm>
        <a:off x="3047997" y="1143005"/>
        <a:ext cx="1294627" cy="1367942"/>
      </dsp:txXfrm>
    </dsp:sp>
    <dsp:sp modelId="{37D5B2F4-37FD-1D43-B8F2-FC06921FB8B0}">
      <dsp:nvSpPr>
        <dsp:cNvPr id="0" name=""/>
        <dsp:cNvSpPr/>
      </dsp:nvSpPr>
      <dsp:spPr>
        <a:xfrm>
          <a:off x="5791200" y="636193"/>
          <a:ext cx="261518" cy="26151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432257-CBBA-EE45-87B8-ECA610CDBDCD}">
      <dsp:nvSpPr>
        <dsp:cNvPr id="0" name=""/>
        <dsp:cNvSpPr/>
      </dsp:nvSpPr>
      <dsp:spPr>
        <a:xfrm>
          <a:off x="5333997" y="1066796"/>
          <a:ext cx="1358753" cy="1300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573" tIns="0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深度学习 </a:t>
          </a:r>
          <a:r>
            <a:rPr lang="en-US" altLang="zh-CN" sz="1700" kern="1200" dirty="0" smtClean="0"/>
            <a:t>2014-</a:t>
          </a:r>
          <a:r>
            <a:rPr lang="zh-CN" altLang="en-US" sz="1700" kern="1200" dirty="0" smtClean="0"/>
            <a:t> </a:t>
          </a:r>
          <a:r>
            <a:rPr lang="en-US" altLang="zh-CN" sz="1700" kern="1200" dirty="0" smtClean="0"/>
            <a:t>now</a:t>
          </a:r>
          <a:endParaRPr lang="en-US" sz="1700" kern="1200" dirty="0"/>
        </a:p>
      </dsp:txBody>
      <dsp:txXfrm>
        <a:off x="5333997" y="1066796"/>
        <a:ext cx="1358753" cy="130035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2897C-33F0-1749-B821-B890529EBCF2}">
      <dsp:nvSpPr>
        <dsp:cNvPr id="0" name=""/>
        <dsp:cNvSpPr/>
      </dsp:nvSpPr>
      <dsp:spPr>
        <a:xfrm>
          <a:off x="149987" y="0"/>
          <a:ext cx="7583550" cy="251459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75D292-6EB4-BC44-94D3-F9514B784EE4}">
      <dsp:nvSpPr>
        <dsp:cNvPr id="0" name=""/>
        <dsp:cNvSpPr/>
      </dsp:nvSpPr>
      <dsp:spPr>
        <a:xfrm>
          <a:off x="1600200" y="1571793"/>
          <a:ext cx="104607" cy="10460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ECABA4-D461-4549-9B1C-CFDE9E0AEDAB}">
      <dsp:nvSpPr>
        <dsp:cNvPr id="0" name=""/>
        <dsp:cNvSpPr/>
      </dsp:nvSpPr>
      <dsp:spPr>
        <a:xfrm>
          <a:off x="1295404" y="1787880"/>
          <a:ext cx="937442" cy="726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429" tIns="0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规则系统</a:t>
          </a:r>
          <a:br>
            <a:rPr lang="zh-CN" altLang="en-US" sz="1700" kern="1200" dirty="0" smtClean="0"/>
          </a:br>
          <a:r>
            <a:rPr lang="en-US" altLang="zh-CN" sz="1700" kern="1200" dirty="0" smtClean="0"/>
            <a:t>&lt;90</a:t>
          </a:r>
          <a:r>
            <a:rPr lang="zh-CN" altLang="en-US" sz="1700" kern="1200" dirty="0" smtClean="0"/>
            <a:t>年代</a:t>
          </a:r>
          <a:endParaRPr lang="en-US" sz="1700" kern="1200" dirty="0"/>
        </a:p>
      </dsp:txBody>
      <dsp:txXfrm>
        <a:off x="1295404" y="1787880"/>
        <a:ext cx="937442" cy="726719"/>
      </dsp:txXfrm>
    </dsp:sp>
    <dsp:sp modelId="{00B5EE6B-1E16-3342-82F5-F3FBDCF73558}">
      <dsp:nvSpPr>
        <dsp:cNvPr id="0" name=""/>
        <dsp:cNvSpPr/>
      </dsp:nvSpPr>
      <dsp:spPr>
        <a:xfrm>
          <a:off x="3364410" y="1052108"/>
          <a:ext cx="189097" cy="1890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522079-9F7A-9040-AF9F-F75CEE87A4F4}">
      <dsp:nvSpPr>
        <dsp:cNvPr id="0" name=""/>
        <dsp:cNvSpPr/>
      </dsp:nvSpPr>
      <dsp:spPr>
        <a:xfrm>
          <a:off x="3047997" y="1143005"/>
          <a:ext cx="1294627" cy="1367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199" tIns="0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概率系统 </a:t>
          </a:r>
          <a:r>
            <a:rPr lang="en-US" altLang="zh-CN" sz="1700" kern="1200" dirty="0" smtClean="0"/>
            <a:t>1990</a:t>
          </a:r>
          <a:r>
            <a:rPr lang="zh-CN" altLang="en-US" sz="1700" kern="1200" dirty="0" smtClean="0"/>
            <a:t> </a:t>
          </a:r>
          <a:r>
            <a:rPr lang="en-US" altLang="zh-CN" sz="1700" kern="1200" dirty="0" smtClean="0"/>
            <a:t>-</a:t>
          </a:r>
          <a:r>
            <a:rPr lang="zh-CN" altLang="en-US" sz="1700" kern="1200" dirty="0" smtClean="0"/>
            <a:t> </a:t>
          </a:r>
          <a:r>
            <a:rPr lang="en-US" altLang="zh-CN" sz="1700" kern="1200" dirty="0" smtClean="0"/>
            <a:t>2014</a:t>
          </a:r>
          <a:endParaRPr lang="en-US" sz="1700" kern="1200" dirty="0"/>
        </a:p>
      </dsp:txBody>
      <dsp:txXfrm>
        <a:off x="3047997" y="1143005"/>
        <a:ext cx="1294627" cy="1367942"/>
      </dsp:txXfrm>
    </dsp:sp>
    <dsp:sp modelId="{37D5B2F4-37FD-1D43-B8F2-FC06921FB8B0}">
      <dsp:nvSpPr>
        <dsp:cNvPr id="0" name=""/>
        <dsp:cNvSpPr/>
      </dsp:nvSpPr>
      <dsp:spPr>
        <a:xfrm>
          <a:off x="5791200" y="636193"/>
          <a:ext cx="261518" cy="26151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432257-CBBA-EE45-87B8-ECA610CDBDCD}">
      <dsp:nvSpPr>
        <dsp:cNvPr id="0" name=""/>
        <dsp:cNvSpPr/>
      </dsp:nvSpPr>
      <dsp:spPr>
        <a:xfrm>
          <a:off x="5333997" y="1066796"/>
          <a:ext cx="1358753" cy="1300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573" tIns="0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深度学习 </a:t>
          </a:r>
          <a:r>
            <a:rPr lang="en-US" altLang="zh-CN" sz="1700" kern="1200" dirty="0" smtClean="0"/>
            <a:t>2014-</a:t>
          </a:r>
          <a:r>
            <a:rPr lang="zh-CN" altLang="en-US" sz="1700" kern="1200" dirty="0" smtClean="0"/>
            <a:t> </a:t>
          </a:r>
          <a:r>
            <a:rPr lang="en-US" altLang="zh-CN" sz="1700" kern="1200" dirty="0" smtClean="0"/>
            <a:t>now</a:t>
          </a:r>
          <a:endParaRPr lang="en-US" sz="1700" kern="1200" dirty="0"/>
        </a:p>
      </dsp:txBody>
      <dsp:txXfrm>
        <a:off x="5333997" y="1066796"/>
        <a:ext cx="1358753" cy="130035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2897C-33F0-1749-B821-B890529EBCF2}">
      <dsp:nvSpPr>
        <dsp:cNvPr id="0" name=""/>
        <dsp:cNvSpPr/>
      </dsp:nvSpPr>
      <dsp:spPr>
        <a:xfrm>
          <a:off x="149987" y="0"/>
          <a:ext cx="7583550" cy="251459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75D292-6EB4-BC44-94D3-F9514B784EE4}">
      <dsp:nvSpPr>
        <dsp:cNvPr id="0" name=""/>
        <dsp:cNvSpPr/>
      </dsp:nvSpPr>
      <dsp:spPr>
        <a:xfrm>
          <a:off x="1600200" y="1571793"/>
          <a:ext cx="104607" cy="10460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ECABA4-D461-4549-9B1C-CFDE9E0AEDAB}">
      <dsp:nvSpPr>
        <dsp:cNvPr id="0" name=""/>
        <dsp:cNvSpPr/>
      </dsp:nvSpPr>
      <dsp:spPr>
        <a:xfrm>
          <a:off x="1295404" y="1787880"/>
          <a:ext cx="937442" cy="726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429" tIns="0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规则系统</a:t>
          </a:r>
          <a:br>
            <a:rPr lang="zh-CN" altLang="en-US" sz="1700" kern="1200" dirty="0" smtClean="0"/>
          </a:br>
          <a:r>
            <a:rPr lang="en-US" altLang="zh-CN" sz="1700" kern="1200" dirty="0" smtClean="0"/>
            <a:t>&lt;90</a:t>
          </a:r>
          <a:r>
            <a:rPr lang="zh-CN" altLang="en-US" sz="1700" kern="1200" dirty="0" smtClean="0"/>
            <a:t>年代</a:t>
          </a:r>
          <a:endParaRPr lang="en-US" sz="1700" kern="1200" dirty="0"/>
        </a:p>
      </dsp:txBody>
      <dsp:txXfrm>
        <a:off x="1295404" y="1787880"/>
        <a:ext cx="937442" cy="726719"/>
      </dsp:txXfrm>
    </dsp:sp>
    <dsp:sp modelId="{00B5EE6B-1E16-3342-82F5-F3FBDCF73558}">
      <dsp:nvSpPr>
        <dsp:cNvPr id="0" name=""/>
        <dsp:cNvSpPr/>
      </dsp:nvSpPr>
      <dsp:spPr>
        <a:xfrm>
          <a:off x="3364410" y="1052108"/>
          <a:ext cx="189097" cy="1890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522079-9F7A-9040-AF9F-F75CEE87A4F4}">
      <dsp:nvSpPr>
        <dsp:cNvPr id="0" name=""/>
        <dsp:cNvSpPr/>
      </dsp:nvSpPr>
      <dsp:spPr>
        <a:xfrm>
          <a:off x="3047997" y="1143005"/>
          <a:ext cx="1294627" cy="1367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199" tIns="0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概率系统 </a:t>
          </a:r>
          <a:r>
            <a:rPr lang="en-US" altLang="zh-CN" sz="1700" kern="1200" dirty="0" smtClean="0"/>
            <a:t>1990</a:t>
          </a:r>
          <a:r>
            <a:rPr lang="zh-CN" altLang="en-US" sz="1700" kern="1200" dirty="0" smtClean="0"/>
            <a:t> </a:t>
          </a:r>
          <a:r>
            <a:rPr lang="en-US" altLang="zh-CN" sz="1700" kern="1200" dirty="0" smtClean="0"/>
            <a:t>-</a:t>
          </a:r>
          <a:r>
            <a:rPr lang="zh-CN" altLang="en-US" sz="1700" kern="1200" dirty="0" smtClean="0"/>
            <a:t> </a:t>
          </a:r>
          <a:r>
            <a:rPr lang="en-US" altLang="zh-CN" sz="1700" kern="1200" dirty="0" smtClean="0"/>
            <a:t>2014</a:t>
          </a:r>
          <a:endParaRPr lang="en-US" sz="1700" kern="1200" dirty="0"/>
        </a:p>
      </dsp:txBody>
      <dsp:txXfrm>
        <a:off x="3047997" y="1143005"/>
        <a:ext cx="1294627" cy="1367942"/>
      </dsp:txXfrm>
    </dsp:sp>
    <dsp:sp modelId="{37D5B2F4-37FD-1D43-B8F2-FC06921FB8B0}">
      <dsp:nvSpPr>
        <dsp:cNvPr id="0" name=""/>
        <dsp:cNvSpPr/>
      </dsp:nvSpPr>
      <dsp:spPr>
        <a:xfrm>
          <a:off x="5791200" y="636193"/>
          <a:ext cx="261518" cy="26151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432257-CBBA-EE45-87B8-ECA610CDBDCD}">
      <dsp:nvSpPr>
        <dsp:cNvPr id="0" name=""/>
        <dsp:cNvSpPr/>
      </dsp:nvSpPr>
      <dsp:spPr>
        <a:xfrm>
          <a:off x="5333997" y="1066796"/>
          <a:ext cx="1358753" cy="1300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573" tIns="0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深度学习 </a:t>
          </a:r>
          <a:r>
            <a:rPr lang="en-US" altLang="zh-CN" sz="1700" kern="1200" dirty="0" smtClean="0"/>
            <a:t>2014-</a:t>
          </a:r>
          <a:r>
            <a:rPr lang="zh-CN" altLang="en-US" sz="1700" kern="1200" dirty="0" smtClean="0"/>
            <a:t> </a:t>
          </a:r>
          <a:r>
            <a:rPr lang="en-US" altLang="zh-CN" sz="1700" kern="1200" dirty="0" smtClean="0"/>
            <a:t>now</a:t>
          </a:r>
          <a:endParaRPr lang="en-US" sz="1700" kern="1200" dirty="0"/>
        </a:p>
      </dsp:txBody>
      <dsp:txXfrm>
        <a:off x="5333997" y="1066796"/>
        <a:ext cx="1358753" cy="13003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88084" tIns="44042" rIns="88084" bIns="44042" numCol="1" anchor="t" anchorCtr="0" compatLnSpc="1">
            <a:prstTxWarp prst="textNoShape">
              <a:avLst/>
            </a:prstTxWarp>
          </a:bodyPr>
          <a:lstStyle>
            <a:lvl1pPr defTabSz="881063" eaLnBrk="1" hangingPunct="1"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88084" tIns="44042" rIns="88084" bIns="44042" numCol="1" anchor="t" anchorCtr="0" compatLnSpc="1">
            <a:prstTxWarp prst="textNoShape">
              <a:avLst/>
            </a:prstTxWarp>
          </a:bodyPr>
          <a:lstStyle>
            <a:lvl1pPr algn="r" defTabSz="881063" eaLnBrk="1" hangingPunct="1"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88084" tIns="44042" rIns="88084" bIns="44042" numCol="1" anchor="b" anchorCtr="0" compatLnSpc="1">
            <a:prstTxWarp prst="textNoShape">
              <a:avLst/>
            </a:prstTxWarp>
          </a:bodyPr>
          <a:lstStyle>
            <a:lvl1pPr defTabSz="881063" eaLnBrk="1" hangingPunct="1"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2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88084" tIns="44042" rIns="88084" bIns="44042" numCol="1" anchor="b" anchorCtr="0" compatLnSpc="1">
            <a:prstTxWarp prst="textNoShape">
              <a:avLst/>
            </a:prstTxWarp>
          </a:bodyPr>
          <a:lstStyle>
            <a:lvl1pPr algn="r" defTabSz="881063" eaLnBrk="1" hangingPunct="1">
              <a:defRPr sz="1200">
                <a:latin typeface="Arial" charset="0"/>
              </a:defRPr>
            </a:lvl1pPr>
          </a:lstStyle>
          <a:p>
            <a:fld id="{B69D67A8-18F0-274E-B237-067DDE9E83B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t" anchorCtr="0" compatLnSpc="1">
            <a:prstTxWarp prst="textNoShape">
              <a:avLst/>
            </a:prstTxWarp>
          </a:bodyPr>
          <a:lstStyle>
            <a:lvl1pPr defTabSz="954088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t" anchorCtr="0" compatLnSpc="1">
            <a:prstTxWarp prst="textNoShape">
              <a:avLst/>
            </a:prstTxWarp>
          </a:bodyPr>
          <a:lstStyle>
            <a:lvl1pPr algn="r" defTabSz="954088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b" anchorCtr="0" compatLnSpc="1">
            <a:prstTxWarp prst="textNoShape">
              <a:avLst/>
            </a:prstTxWarp>
          </a:bodyPr>
          <a:lstStyle>
            <a:lvl1pPr defTabSz="954088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b" anchorCtr="0" compatLnSpc="1">
            <a:prstTxWarp prst="textNoShape">
              <a:avLst/>
            </a:prstTxWarp>
          </a:bodyPr>
          <a:lstStyle>
            <a:lvl1pPr algn="r" defTabSz="954088" eaLnBrk="1" hangingPunct="1">
              <a:defRPr sz="1300">
                <a:latin typeface="Arial" charset="0"/>
              </a:defRPr>
            </a:lvl1pPr>
          </a:lstStyle>
          <a:p>
            <a:fld id="{4D0EE483-B24D-EA49-8CCF-333277E5F39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表示本身：一定是便于机器进行后续操作的，万变不离其宗的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1387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并非取代，而是叠加，个别领域取代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0456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并非取代，而是叠加，个别领域取代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5695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并非取代，而是叠加，个别领域取代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9860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并非取代，而是叠加，个别领域取代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1445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并非取代，而是叠加，个别领域取代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7252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并非取代，而是叠加，个别领域取代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2732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并非取代，而是叠加，个别领域取代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6843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并非取代，而是叠加，个别领域取代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329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讲一下各个代价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3203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讲</a:t>
            </a:r>
            <a:r>
              <a:rPr lang="zh-CN" altLang="en-US" smtClean="0"/>
              <a:t>一下各个代价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1529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这个截图其实蕴含了很多是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37361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并非取代，而是叠加，个别领域取代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4120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并非取代，而是叠加，个别领域取代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74863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并非取代，而是叠加，个别领域取代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7159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并非取代，而是叠加，个别领域取代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20870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并非取代，而是叠加，个别领域取代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0440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并非取代，而是叠加，个别领域取代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10302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并非取代，而是叠加，个别领域取代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3877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并非取代，而是叠加，个别领域取代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98766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并非取代，而是叠加，个别领域取代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35697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看书，听讲座。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672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这个截图其实蕴含了很多是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7210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看书，听讲座。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7452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并不是所有，很多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4509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八股了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452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八股了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1931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并非取代，而是叠加，个别领域取代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8757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八股了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3536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八股了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7892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>
            <a:spLocks noChangeArrowheads="1"/>
          </p:cNvSpPr>
          <p:nvPr userDrawn="1"/>
        </p:nvSpPr>
        <p:spPr bwMode="auto">
          <a:xfrm>
            <a:off x="684213" y="6381750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zh-CN" altLang="en-US" sz="1200">
                <a:latin typeface="幼圆" charset="0"/>
                <a:ea typeface="幼圆" charset="0"/>
              </a:rPr>
              <a:t>互联网新技术在线教育领航者</a:t>
            </a: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zh-CN" altLang="en-US" noProof="0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charset="0"/>
              <a:buNone/>
              <a:defRPr sz="2800"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5737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85D3A1-E2A5-3343-A5A9-2F8137E7F378}" type="slidenum">
              <a:rPr lang="en-US" altLang="zh-CN"/>
              <a:pPr/>
              <a:t>‹#›</a:t>
            </a:fld>
            <a:r>
              <a:rPr lang="en-US" altLang="zh-CN"/>
              <a:t>/48</a:t>
            </a:r>
          </a:p>
        </p:txBody>
      </p:sp>
    </p:spTree>
    <p:extLst>
      <p:ext uri="{BB962C8B-B14F-4D97-AF65-F5344CB8AC3E}">
        <p14:creationId xmlns:p14="http://schemas.microsoft.com/office/powerpoint/2010/main" val="646543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1124744"/>
            <a:ext cx="2001837" cy="4895056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566738" y="1124744"/>
            <a:ext cx="5854700" cy="4895056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4795B-A3DC-984A-8335-44F45EA2DA75}" type="slidenum">
              <a:rPr lang="en-US" altLang="zh-CN"/>
              <a:pPr/>
              <a:t>‹#›</a:t>
            </a:fld>
            <a:r>
              <a:rPr lang="en-US" altLang="zh-CN"/>
              <a:t>/48</a:t>
            </a:r>
          </a:p>
        </p:txBody>
      </p:sp>
    </p:spTree>
    <p:extLst>
      <p:ext uri="{BB962C8B-B14F-4D97-AF65-F5344CB8AC3E}">
        <p14:creationId xmlns:p14="http://schemas.microsoft.com/office/powerpoint/2010/main" val="192123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章节总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609600" y="942975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611188" y="6308725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zh-CN" altLang="en-US" sz="1200">
                <a:latin typeface="幼圆" charset="0"/>
                <a:ea typeface="幼圆" charset="0"/>
              </a:rPr>
              <a:t>互联网新技术在线教育领航者</a:t>
            </a:r>
          </a:p>
        </p:txBody>
      </p:sp>
      <p:pic>
        <p:nvPicPr>
          <p:cNvPr id="7" name="图片 1" descr="小象学院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237288"/>
            <a:ext cx="14398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13"/>
          <p:cNvSpPr txBox="1">
            <a:spLocks noChangeArrowheads="1"/>
          </p:cNvSpPr>
          <p:nvPr userDrawn="1"/>
        </p:nvSpPr>
        <p:spPr bwMode="auto">
          <a:xfrm>
            <a:off x="6350000" y="644525"/>
            <a:ext cx="185738" cy="36830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9pPr>
          </a:lstStyle>
          <a:p>
            <a:pPr eaLnBrk="1" hangingPunct="1">
              <a:defRPr/>
            </a:pPr>
            <a:endParaRPr lang="zh-CN" altLang="en-US" sz="1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147248" cy="4929410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601894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/>
          <p:cNvSpPr>
            <a:spLocks noChangeArrowheads="1"/>
          </p:cNvSpPr>
          <p:nvPr/>
        </p:nvSpPr>
        <p:spPr bwMode="auto">
          <a:xfrm>
            <a:off x="609600" y="942975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TextBox 5"/>
          <p:cNvSpPr txBox="1">
            <a:spLocks noChangeArrowheads="1"/>
          </p:cNvSpPr>
          <p:nvPr userDrawn="1"/>
        </p:nvSpPr>
        <p:spPr bwMode="auto">
          <a:xfrm>
            <a:off x="611188" y="6308725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zh-CN" altLang="en-US" sz="1200">
                <a:latin typeface="幼圆" charset="0"/>
                <a:ea typeface="幼圆" charset="0"/>
              </a:rPr>
              <a:t>互联网新技术在线教育领航者</a:t>
            </a:r>
          </a:p>
        </p:txBody>
      </p:sp>
      <p:pic>
        <p:nvPicPr>
          <p:cNvPr id="5" name="图片 1" descr="小象学院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237288"/>
            <a:ext cx="14398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84213" y="511175"/>
            <a:ext cx="1079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9CAC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zh-CN" sz="2000" b="1">
                <a:solidFill>
                  <a:schemeClr val="bg1"/>
                </a:solidFill>
                <a:latin typeface="Verdana" pitchFamily="34" charset="0"/>
                <a:cs typeface="宋体" charset="0"/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52939853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C42D9C-043B-2845-980E-F80ADD88464F}" type="slidenum">
              <a:rPr lang="en-US" altLang="zh-CN"/>
              <a:pPr/>
              <a:t>‹#›</a:t>
            </a:fld>
            <a:r>
              <a:rPr lang="en-US" altLang="zh-CN"/>
              <a:t>/48</a:t>
            </a:r>
          </a:p>
        </p:txBody>
      </p:sp>
    </p:spTree>
    <p:extLst>
      <p:ext uri="{BB962C8B-B14F-4D97-AF65-F5344CB8AC3E}">
        <p14:creationId xmlns:p14="http://schemas.microsoft.com/office/powerpoint/2010/main" val="1738589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F922CC-431C-5747-B40F-B2CCFBB61B17}" type="slidenum">
              <a:rPr lang="en-US" altLang="zh-CN"/>
              <a:pPr/>
              <a:t>‹#›</a:t>
            </a:fld>
            <a:r>
              <a:rPr lang="en-US" altLang="zh-CN"/>
              <a:t>/48</a:t>
            </a:r>
          </a:p>
        </p:txBody>
      </p:sp>
    </p:spTree>
    <p:extLst>
      <p:ext uri="{BB962C8B-B14F-4D97-AF65-F5344CB8AC3E}">
        <p14:creationId xmlns:p14="http://schemas.microsoft.com/office/powerpoint/2010/main" val="1806586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723E1C-108E-FA4B-BF2A-381700F69B7C}" type="slidenum">
              <a:rPr lang="en-US" altLang="zh-CN"/>
              <a:pPr/>
              <a:t>‹#›</a:t>
            </a:fld>
            <a:r>
              <a:rPr lang="en-US" altLang="zh-CN"/>
              <a:t>/48</a:t>
            </a:r>
          </a:p>
        </p:txBody>
      </p:sp>
    </p:spTree>
    <p:extLst>
      <p:ext uri="{BB962C8B-B14F-4D97-AF65-F5344CB8AC3E}">
        <p14:creationId xmlns:p14="http://schemas.microsoft.com/office/powerpoint/2010/main" val="31146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576064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3765DA-E0FF-5F49-B67C-E5EA987C61D2}" type="slidenum">
              <a:rPr lang="en-US" altLang="zh-CN"/>
              <a:pPr/>
              <a:t>‹#›</a:t>
            </a:fld>
            <a:r>
              <a:rPr lang="en-US" altLang="zh-CN"/>
              <a:t>/48</a:t>
            </a:r>
          </a:p>
        </p:txBody>
      </p:sp>
    </p:spTree>
    <p:extLst>
      <p:ext uri="{BB962C8B-B14F-4D97-AF65-F5344CB8AC3E}">
        <p14:creationId xmlns:p14="http://schemas.microsoft.com/office/powerpoint/2010/main" val="164353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9FD08-18BC-C040-AAC2-F0C32055FCFD}" type="slidenum">
              <a:rPr lang="en-US" altLang="zh-CN"/>
              <a:pPr/>
              <a:t>‹#›</a:t>
            </a:fld>
            <a:r>
              <a:rPr lang="en-US" altLang="zh-CN"/>
              <a:t>/48</a:t>
            </a:r>
          </a:p>
        </p:txBody>
      </p:sp>
    </p:spTree>
    <p:extLst>
      <p:ext uri="{BB962C8B-B14F-4D97-AF65-F5344CB8AC3E}">
        <p14:creationId xmlns:p14="http://schemas.microsoft.com/office/powerpoint/2010/main" val="2036431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286B2B-0E90-C340-B985-367E1A019766}" type="slidenum">
              <a:rPr lang="en-US" altLang="zh-CN"/>
              <a:pPr/>
              <a:t>‹#›</a:t>
            </a:fld>
            <a:r>
              <a:rPr lang="en-US" altLang="zh-CN"/>
              <a:t>/48</a:t>
            </a:r>
          </a:p>
        </p:txBody>
      </p:sp>
    </p:spTree>
    <p:extLst>
      <p:ext uri="{BB962C8B-B14F-4D97-AF65-F5344CB8AC3E}">
        <p14:creationId xmlns:p14="http://schemas.microsoft.com/office/powerpoint/2010/main" val="1857674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24744"/>
            <a:ext cx="3008313" cy="129614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1124744"/>
            <a:ext cx="5111750" cy="50014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2492896"/>
            <a:ext cx="3008313" cy="363326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46A33E-D255-B24B-A3D5-683D67FFFBE3}" type="slidenum">
              <a:rPr lang="en-US" altLang="zh-CN"/>
              <a:pPr/>
              <a:t>‹#›</a:t>
            </a:fld>
            <a:r>
              <a:rPr lang="en-US" altLang="zh-CN"/>
              <a:t>/48</a:t>
            </a:r>
          </a:p>
        </p:txBody>
      </p:sp>
    </p:spTree>
    <p:extLst>
      <p:ext uri="{BB962C8B-B14F-4D97-AF65-F5344CB8AC3E}">
        <p14:creationId xmlns:p14="http://schemas.microsoft.com/office/powerpoint/2010/main" val="181639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1196751"/>
            <a:ext cx="5486400" cy="35308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 smtClean="0"/>
              <a:t>Drag picture to placeholder or click icon to add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6539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853A1D-3B8E-344C-8B84-D58E886FCD3B}" type="slidenum">
              <a:rPr lang="en-US" altLang="zh-CN"/>
              <a:pPr/>
              <a:t>‹#›</a:t>
            </a:fld>
            <a:r>
              <a:rPr lang="en-US" altLang="zh-CN"/>
              <a:t>/48</a:t>
            </a:r>
          </a:p>
        </p:txBody>
      </p:sp>
    </p:spTree>
    <p:extLst>
      <p:ext uri="{BB962C8B-B14F-4D97-AF65-F5344CB8AC3E}">
        <p14:creationId xmlns:p14="http://schemas.microsoft.com/office/powerpoint/2010/main" val="1713093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341438"/>
            <a:ext cx="8001000" cy="467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942975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fld id="{C98304A1-E225-2441-A81C-33F89E42876E}" type="slidenum">
              <a:rPr lang="en-US" altLang="zh-CN"/>
              <a:pPr/>
              <a:t>‹#›</a:t>
            </a:fld>
            <a:r>
              <a:rPr lang="en-US" altLang="zh-CN"/>
              <a:t>/48</a:t>
            </a:r>
          </a:p>
        </p:txBody>
      </p:sp>
      <p:sp>
        <p:nvSpPr>
          <p:cNvPr id="11" name="TextBox 5"/>
          <p:cNvSpPr txBox="1">
            <a:spLocks noChangeArrowheads="1"/>
          </p:cNvSpPr>
          <p:nvPr userDrawn="1"/>
        </p:nvSpPr>
        <p:spPr bwMode="auto">
          <a:xfrm>
            <a:off x="611188" y="6308725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zh-CN" altLang="en-US" sz="1200">
                <a:latin typeface="幼圆" charset="0"/>
                <a:ea typeface="幼圆" charset="0"/>
              </a:rPr>
              <a:t>互联网新技术在线教育领航者</a:t>
            </a:r>
          </a:p>
        </p:txBody>
      </p:sp>
      <p:pic>
        <p:nvPicPr>
          <p:cNvPr id="1032" name="图片 1" descr="小象学院Logo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237288"/>
            <a:ext cx="14398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1" r:id="rId12"/>
    <p:sldLayoutId id="2147483892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+mj-lt"/>
          <a:ea typeface="宋体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o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n"/>
        <a:defRPr kumimoji="1" sz="26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o"/>
        <a:defRPr kumimoji="1" sz="2300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utomatedinsights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hyperlink" Target="https://scholar.google.com/citations?view_op=view_citation&amp;hl=en&amp;user=xOFc-c0AAAAJ&amp;citation_for_view=xOFc-c0AAAAJ:d1gkVwhDpl0C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enda.chinahadoop.cn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6346825" cy="561975"/>
          </a:xfrm>
        </p:spPr>
        <p:txBody>
          <a:bodyPr/>
          <a:lstStyle/>
          <a:p>
            <a:pPr eaLnBrk="1" hangingPunct="1"/>
            <a:r>
              <a:rPr kumimoji="0" lang="zh-CN" altLang="en-US" b="1">
                <a:solidFill>
                  <a:srgbClr val="00B0F0"/>
                </a:solidFill>
                <a:latin typeface="微软雅黑" charset="-122"/>
                <a:ea typeface="微软雅黑" charset="-122"/>
              </a:rPr>
              <a:t>法律声明</a:t>
            </a:r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468313" y="1196975"/>
            <a:ext cx="8229600" cy="5145088"/>
          </a:xfrm>
        </p:spPr>
        <p:txBody>
          <a:bodyPr/>
          <a:lstStyle/>
          <a:p>
            <a:pPr eaLnBrk="1" hangingPunct="1"/>
            <a:r>
              <a:rPr kumimoji="0" lang="zh-CN" altLang="en-US"/>
              <a:t>本课件包括：演示文稿，示例，代码，题库，视频和声音等，小象学院拥有完全知识产权的权利；只限于善意学习者在本课程使用，不得在课程范围外向任何第三方散播。任何其他人或机构不得盗版、复制、仿造其中的创意，我们将保留一切通过法律手段追究违反者的权利。</a:t>
            </a:r>
            <a:endParaRPr kumimoji="0" lang="en-US" altLang="zh-CN"/>
          </a:p>
          <a:p>
            <a:pPr eaLnBrk="1" hangingPunct="1"/>
            <a:endParaRPr kumimoji="0" lang="en-US" altLang="zh-CN"/>
          </a:p>
          <a:p>
            <a:pPr eaLnBrk="1" hangingPunct="1"/>
            <a:r>
              <a:rPr kumimoji="0" lang="zh-CN" altLang="en-US"/>
              <a:t>课程详情请咨询</a:t>
            </a:r>
            <a:endParaRPr kumimoji="0" lang="en-US" altLang="zh-CN"/>
          </a:p>
          <a:p>
            <a:pPr lvl="1" eaLnBrk="1" hangingPunct="1"/>
            <a:r>
              <a:rPr kumimoji="0" lang="zh-CN" altLang="en-US" sz="2400"/>
              <a:t>微信公众号：小象</a:t>
            </a:r>
            <a:endParaRPr kumimoji="0" lang="en-US" altLang="zh-CN" sz="2400"/>
          </a:p>
          <a:p>
            <a:pPr lvl="1" eaLnBrk="1" hangingPunct="1"/>
            <a:r>
              <a:rPr kumimoji="0" lang="zh-CN" altLang="en-US" sz="2400"/>
              <a:t>新浪微博：</a:t>
            </a:r>
            <a:r>
              <a:rPr kumimoji="0" lang="en-US" altLang="zh-CN" sz="2400"/>
              <a:t>ChinaHadoop</a:t>
            </a:r>
            <a:endParaRPr kumimoji="0" lang="zh-CN" altLang="en-US" sz="2400"/>
          </a:p>
        </p:txBody>
      </p:sp>
      <p:pic>
        <p:nvPicPr>
          <p:cNvPr id="512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213100"/>
            <a:ext cx="223202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charset="-122"/>
              </a:rPr>
              <a:t>广泛应用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常见</a:t>
            </a:r>
            <a:r>
              <a:rPr lang="zh-CN" altLang="en-US" dirty="0" smtClean="0"/>
              <a:t>应用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机器翻译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2"/>
            <a:endParaRPr lang="en-US" altLang="zh-CN" dirty="0" smtClean="0">
              <a:solidFill>
                <a:srgbClr val="0070C0"/>
              </a:solidFill>
            </a:endParaRPr>
          </a:p>
          <a:p>
            <a:pPr lvl="2"/>
            <a:r>
              <a:rPr lang="zh-CN" altLang="en-US" dirty="0" smtClean="0">
                <a:solidFill>
                  <a:srgbClr val="0070C0"/>
                </a:solidFill>
              </a:rPr>
              <a:t>中文分词，文本对齐，翻译模型，语言模型，</a:t>
            </a:r>
            <a:r>
              <a:rPr lang="en-US" altLang="zh-CN" dirty="0" smtClean="0">
                <a:solidFill>
                  <a:srgbClr val="0070C0"/>
                </a:solidFill>
              </a:rPr>
              <a:t>Beam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Search</a:t>
            </a:r>
            <a:r>
              <a:rPr lang="zh-CN" altLang="en-US" dirty="0" smtClean="0">
                <a:solidFill>
                  <a:srgbClr val="0070C0"/>
                </a:solidFill>
              </a:rPr>
              <a:t>，</a:t>
            </a:r>
            <a:r>
              <a:rPr lang="mr-IN" altLang="zh-CN" dirty="0" smtClean="0">
                <a:solidFill>
                  <a:srgbClr val="0070C0"/>
                </a:solidFill>
              </a:rPr>
              <a:t>…</a:t>
            </a:r>
            <a:r>
              <a:rPr lang="en-US" altLang="zh-CN" dirty="0" smtClean="0">
                <a:solidFill>
                  <a:srgbClr val="0070C0"/>
                </a:solidFill>
              </a:rPr>
              <a:t/>
            </a:r>
            <a:br>
              <a:rPr lang="en-US" altLang="zh-CN" dirty="0" smtClean="0">
                <a:solidFill>
                  <a:srgbClr val="0070C0"/>
                </a:solidFill>
              </a:rPr>
            </a:br>
            <a:endParaRPr lang="en-US" altLang="zh-CN" dirty="0" smtClean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569" y="2438400"/>
            <a:ext cx="5637212" cy="206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89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广泛应用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</a:t>
            </a:r>
            <a:r>
              <a:rPr lang="zh-CN" altLang="en-US" smtClean="0"/>
              <a:t>应用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Query</a:t>
            </a:r>
            <a:r>
              <a:rPr lang="zh-CN" altLang="en-US" dirty="0" smtClean="0"/>
              <a:t>意图理解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2"/>
            <a:r>
              <a:rPr lang="zh-CN" altLang="en-US" dirty="0" smtClean="0">
                <a:solidFill>
                  <a:srgbClr val="0070C0"/>
                </a:solidFill>
              </a:rPr>
              <a:t>模板匹配，分类器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endParaRPr lang="en-US" altLang="zh-CN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362200"/>
            <a:ext cx="4724400" cy="291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83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广泛应用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常见</a:t>
            </a:r>
            <a:r>
              <a:rPr lang="zh-CN" altLang="en-US" dirty="0" smtClean="0"/>
              <a:t>应用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Evernote</a:t>
            </a:r>
            <a:r>
              <a:rPr lang="zh-CN" altLang="en-US" dirty="0"/>
              <a:t> </a:t>
            </a:r>
            <a:r>
              <a:rPr lang="zh-CN" altLang="en-US" dirty="0" smtClean="0"/>
              <a:t>推荐系统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2"/>
            <a:r>
              <a:rPr lang="zh-CN" altLang="en-US" dirty="0" smtClean="0">
                <a:solidFill>
                  <a:srgbClr val="0070C0"/>
                </a:solidFill>
              </a:rPr>
              <a:t>篇章表示；相似度计算；</a:t>
            </a:r>
            <a:r>
              <a:rPr lang="en-US" altLang="zh-CN" dirty="0" smtClean="0">
                <a:solidFill>
                  <a:srgbClr val="0070C0"/>
                </a:solidFill>
              </a:rPr>
              <a:t>Local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Sensitive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Hashing</a:t>
            </a:r>
            <a:br>
              <a:rPr lang="en-US" altLang="zh-CN" dirty="0" smtClean="0">
                <a:solidFill>
                  <a:srgbClr val="0070C0"/>
                </a:solidFill>
              </a:rPr>
            </a:br>
            <a:r>
              <a:rPr lang="zh-CN" altLang="en-US" dirty="0" smtClean="0">
                <a:solidFill>
                  <a:srgbClr val="0070C0"/>
                </a:solidFill>
              </a:rPr>
              <a:t>文本分类；倒排索引</a:t>
            </a:r>
            <a:r>
              <a:rPr lang="mr-IN" altLang="zh-CN" dirty="0" smtClean="0">
                <a:solidFill>
                  <a:srgbClr val="0070C0"/>
                </a:solidFill>
              </a:rPr>
              <a:t>…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endParaRPr lang="en-US" altLang="zh-CN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38" y="2438400"/>
            <a:ext cx="5854199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20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广泛应用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常见</a:t>
            </a:r>
            <a:r>
              <a:rPr lang="zh-CN" altLang="en-US" dirty="0" smtClean="0"/>
              <a:t>应用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小黄鸡</a:t>
            </a:r>
            <a:r>
              <a:rPr lang="en-US" altLang="zh-CN" dirty="0" smtClean="0"/>
              <a:t>(</a:t>
            </a:r>
            <a:r>
              <a:rPr lang="zh-CN" altLang="en-US" dirty="0" smtClean="0"/>
              <a:t>简易</a:t>
            </a:r>
            <a:r>
              <a:rPr lang="en-US" altLang="zh-CN" dirty="0" err="1" smtClean="0"/>
              <a:t>chatbot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2"/>
            <a:endParaRPr lang="en-US" altLang="zh-CN" dirty="0" smtClean="0">
              <a:solidFill>
                <a:srgbClr val="0070C0"/>
              </a:solidFill>
            </a:endParaRPr>
          </a:p>
          <a:p>
            <a:pPr lvl="2"/>
            <a:r>
              <a:rPr lang="zh-CN" altLang="en-US" dirty="0" smtClean="0">
                <a:solidFill>
                  <a:srgbClr val="0070C0"/>
                </a:solidFill>
              </a:rPr>
              <a:t>关键词匹配，倒排索引</a:t>
            </a:r>
            <a:endParaRPr lang="en-US" altLang="zh-CN" dirty="0" smtClean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2444987"/>
            <a:ext cx="3835400" cy="247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4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广泛应用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常见应用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ESLwriter</a:t>
            </a:r>
            <a:r>
              <a:rPr lang="zh-CN" altLang="en-US" dirty="0" smtClean="0"/>
              <a:t> 英文写作助手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2"/>
            <a:r>
              <a:rPr lang="zh-CN" altLang="en-US" dirty="0" smtClean="0">
                <a:solidFill>
                  <a:srgbClr val="0070C0"/>
                </a:solidFill>
              </a:rPr>
              <a:t>语法分析，倒排索引</a:t>
            </a:r>
            <a:r>
              <a:rPr lang="en-US" altLang="zh-CN" dirty="0" smtClean="0">
                <a:solidFill>
                  <a:srgbClr val="0070C0"/>
                </a:solidFill>
              </a:rPr>
              <a:t>,</a:t>
            </a:r>
            <a:r>
              <a:rPr lang="zh-CN" altLang="en-US" dirty="0" smtClean="0">
                <a:solidFill>
                  <a:srgbClr val="0070C0"/>
                </a:solidFill>
              </a:rPr>
              <a:t>  </a:t>
            </a:r>
            <a:r>
              <a:rPr lang="en-US" altLang="zh-CN" dirty="0" smtClean="0">
                <a:solidFill>
                  <a:srgbClr val="0070C0"/>
                </a:solidFill>
              </a:rPr>
              <a:t>stem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(</a:t>
            </a:r>
            <a:r>
              <a:rPr lang="zh-CN" altLang="en-US" dirty="0" smtClean="0">
                <a:solidFill>
                  <a:srgbClr val="0070C0"/>
                </a:solidFill>
              </a:rPr>
              <a:t>找词根</a:t>
            </a:r>
            <a:r>
              <a:rPr lang="en-US" altLang="zh-CN" dirty="0" smtClean="0">
                <a:solidFill>
                  <a:srgbClr val="0070C0"/>
                </a:solidFill>
              </a:rPr>
              <a:t>)</a:t>
            </a:r>
          </a:p>
          <a:p>
            <a:endParaRPr lang="en-US" altLang="zh-CN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2" y="2438400"/>
            <a:ext cx="9144000" cy="170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77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广泛应用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前沿应用</a:t>
            </a:r>
            <a:endParaRPr lang="en-US" altLang="zh-CN" dirty="0"/>
          </a:p>
          <a:p>
            <a:pPr lvl="1"/>
            <a:r>
              <a:rPr lang="en-US" altLang="zh-CN" dirty="0" smtClean="0"/>
              <a:t>Twitter/</a:t>
            </a:r>
            <a:r>
              <a:rPr lang="zh-CN" altLang="en-US" dirty="0" smtClean="0"/>
              <a:t>微博重大事件监测</a:t>
            </a:r>
            <a:endParaRPr lang="en-US" altLang="zh-CN" dirty="0"/>
          </a:p>
          <a:p>
            <a:pPr lvl="2"/>
            <a:r>
              <a:rPr lang="zh-CN" altLang="en-US" dirty="0" smtClean="0"/>
              <a:t>流程：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墨西哥湾石油泄漏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当地渔民发送</a:t>
            </a:r>
            <a:r>
              <a:rPr lang="en-US" altLang="zh-CN" dirty="0" smtClean="0"/>
              <a:t>Twitter</a:t>
            </a:r>
          </a:p>
          <a:p>
            <a:pPr lvl="3"/>
            <a:r>
              <a:rPr lang="zh-CN" altLang="en-US" dirty="0" smtClean="0"/>
              <a:t>监控系统监测，可靠性分析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讲消息提供给签在的股票客户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股票客户及时抛出或者做空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新闻报道姗姗来迟</a:t>
            </a:r>
            <a:endParaRPr lang="en-US" altLang="zh-CN" dirty="0" smtClean="0"/>
          </a:p>
          <a:p>
            <a:pPr lvl="2"/>
            <a:r>
              <a:rPr lang="zh-CN" altLang="en-US" dirty="0" smtClean="0">
                <a:solidFill>
                  <a:srgbClr val="0070C0"/>
                </a:solidFill>
              </a:rPr>
              <a:t>模板匹配，分类器（哪些是有价值的信息）</a:t>
            </a:r>
            <a:r>
              <a:rPr lang="en-US" altLang="zh-CN" dirty="0" smtClean="0">
                <a:solidFill>
                  <a:srgbClr val="0070C0"/>
                </a:solidFill>
              </a:rPr>
              <a:t/>
            </a:r>
            <a:br>
              <a:rPr lang="en-US" altLang="zh-CN" dirty="0" smtClean="0">
                <a:solidFill>
                  <a:srgbClr val="0070C0"/>
                </a:solidFill>
              </a:rPr>
            </a:br>
            <a:r>
              <a:rPr lang="zh-CN" altLang="en-US" dirty="0" smtClean="0">
                <a:solidFill>
                  <a:srgbClr val="0070C0"/>
                </a:solidFill>
              </a:rPr>
              <a:t>社交网络（哪些是值得关注的人）</a:t>
            </a:r>
            <a:r>
              <a:rPr lang="en-US" altLang="zh-CN" dirty="0" smtClean="0">
                <a:solidFill>
                  <a:srgbClr val="0070C0"/>
                </a:solidFill>
              </a:rPr>
              <a:t/>
            </a:r>
            <a:br>
              <a:rPr lang="en-US" altLang="zh-CN" dirty="0" smtClean="0">
                <a:solidFill>
                  <a:srgbClr val="0070C0"/>
                </a:solidFill>
              </a:rPr>
            </a:br>
            <a:r>
              <a:rPr lang="zh-CN" altLang="en-US" dirty="0" smtClean="0">
                <a:solidFill>
                  <a:srgbClr val="0070C0"/>
                </a:solidFill>
              </a:rPr>
              <a:t>可信度分析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07786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广泛应用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前沿应用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医疗诊断书自动生成</a:t>
            </a:r>
            <a:endParaRPr lang="en-US" altLang="zh-CN" dirty="0"/>
          </a:p>
          <a:p>
            <a:pPr lvl="2"/>
            <a:r>
              <a:rPr lang="zh-CN" altLang="en-US" dirty="0" smtClean="0"/>
              <a:t>流程：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医疗图像 </a:t>
            </a:r>
            <a:r>
              <a:rPr lang="en-US" altLang="zh-CN" dirty="0" smtClean="0"/>
              <a:t>+</a:t>
            </a:r>
            <a:r>
              <a:rPr lang="zh-CN" altLang="en-US" dirty="0" smtClean="0"/>
              <a:t> 体检结果 </a:t>
            </a:r>
            <a:r>
              <a:rPr lang="en-US" altLang="zh-CN" dirty="0" smtClean="0"/>
              <a:t>--&gt;</a:t>
            </a:r>
            <a:r>
              <a:rPr lang="zh-CN" altLang="en-US" dirty="0" smtClean="0"/>
              <a:t> 医疗诊断文本</a:t>
            </a:r>
            <a:endParaRPr lang="en-US" altLang="zh-CN" dirty="0" smtClean="0"/>
          </a:p>
          <a:p>
            <a:pPr lvl="2"/>
            <a:r>
              <a:rPr lang="zh-CN" altLang="en-US" dirty="0" smtClean="0">
                <a:solidFill>
                  <a:srgbClr val="00B0F0"/>
                </a:solidFill>
              </a:rPr>
              <a:t>规则系统，深度学习</a:t>
            </a:r>
            <a:endParaRPr lang="en-US" altLang="zh-CN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393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广泛应用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前沿应用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体育赛事报道自动生成</a:t>
            </a:r>
            <a:endParaRPr lang="en-US" altLang="zh-CN" dirty="0" smtClean="0"/>
          </a:p>
          <a:p>
            <a:pPr lvl="2"/>
            <a:r>
              <a:rPr lang="en-US" dirty="0"/>
              <a:t> “Dylan Tice was hit by a pitch with the bases loaded with one out in the 11th inning, giving the State College Spikes a 9-8 victory over the Brooklyn Cyclones on Wednesday</a:t>
            </a:r>
            <a:r>
              <a:rPr lang="en-US" dirty="0" smtClean="0"/>
              <a:t>,”</a:t>
            </a:r>
          </a:p>
          <a:p>
            <a:pPr lvl="2"/>
            <a:r>
              <a:rPr lang="en-US" dirty="0"/>
              <a:t>“Despite the loss, six players for Brooklyn picked up at least a pair of hits. </a:t>
            </a:r>
            <a:r>
              <a:rPr lang="en-US" dirty="0" err="1"/>
              <a:t>Brosher</a:t>
            </a:r>
            <a:r>
              <a:rPr lang="en-US" dirty="0"/>
              <a:t> homered and singled twice, driving home four runs and scoring a couple. The Cyclones also recorded a season-high 14 base hits.”</a:t>
            </a:r>
            <a:endParaRPr lang="en-US" altLang="zh-CN" dirty="0"/>
          </a:p>
          <a:p>
            <a:pPr lvl="1"/>
            <a:r>
              <a:rPr lang="zh-CN" altLang="en-US" dirty="0" smtClean="0"/>
              <a:t>请关注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://automatedinsights.com</a:t>
            </a:r>
            <a:r>
              <a:rPr lang="en-US" altLang="zh-CN" dirty="0" smtClean="0">
                <a:hlinkClick r:id="rId2"/>
              </a:rPr>
              <a:t>/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2"/>
            <a:r>
              <a:rPr lang="zh-CN" altLang="en-US" dirty="0" smtClean="0">
                <a:solidFill>
                  <a:srgbClr val="0070C0"/>
                </a:solidFill>
              </a:rPr>
              <a:t>模板匹配，分类器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62189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广泛应用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前沿应用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体育赛事报道自动生成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2"/>
            <a:endParaRPr lang="en-US" altLang="zh-CN" dirty="0" smtClean="0">
              <a:solidFill>
                <a:srgbClr val="0070C0"/>
              </a:solidFill>
            </a:endParaRPr>
          </a:p>
          <a:p>
            <a:pPr lvl="2"/>
            <a:endParaRPr lang="en-US" altLang="zh-CN" dirty="0">
              <a:solidFill>
                <a:srgbClr val="0070C0"/>
              </a:solidFill>
            </a:endParaRPr>
          </a:p>
          <a:p>
            <a:pPr lvl="2"/>
            <a:endParaRPr lang="en-US" altLang="zh-CN" dirty="0" smtClean="0">
              <a:solidFill>
                <a:srgbClr val="0070C0"/>
              </a:solidFill>
            </a:endParaRPr>
          </a:p>
          <a:p>
            <a:pPr lvl="2"/>
            <a:r>
              <a:rPr lang="zh-CN" altLang="en-US" dirty="0" smtClean="0">
                <a:solidFill>
                  <a:srgbClr val="0070C0"/>
                </a:solidFill>
              </a:rPr>
              <a:t>模板填充，同义词替换，文本对齐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endParaRPr lang="en-US" altLang="zh-CN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362200"/>
            <a:ext cx="6738938" cy="319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37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广泛应用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前沿应用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法律专利生成</a:t>
            </a:r>
            <a:endParaRPr lang="en-US" altLang="zh-CN" dirty="0"/>
          </a:p>
          <a:p>
            <a:pPr lvl="2"/>
            <a:r>
              <a:rPr lang="zh-CN" altLang="en-US" dirty="0" smtClean="0"/>
              <a:t>律师写一个专利，大概需要</a:t>
            </a:r>
            <a:r>
              <a:rPr lang="en-US" altLang="zh-CN" dirty="0" smtClean="0"/>
              <a:t>3</a:t>
            </a:r>
            <a:r>
              <a:rPr lang="zh-CN" altLang="en-US" dirty="0" smtClean="0"/>
              <a:t>天，</a:t>
            </a:r>
            <a:r>
              <a:rPr lang="en-US" altLang="zh-CN" dirty="0" smtClean="0"/>
              <a:t>~3000</a:t>
            </a:r>
            <a:r>
              <a:rPr lang="zh-CN" altLang="en-US" dirty="0" smtClean="0"/>
              <a:t>美金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使用机器生成相关的专利，小于</a:t>
            </a:r>
            <a:r>
              <a:rPr lang="en-US" altLang="zh-CN" dirty="0" smtClean="0"/>
              <a:t>10</a:t>
            </a:r>
            <a:r>
              <a:rPr lang="zh-CN" altLang="en-US" dirty="0" smtClean="0"/>
              <a:t>分钟</a:t>
            </a:r>
            <a:r>
              <a:rPr lang="en-US" altLang="zh-CN" dirty="0" smtClean="0"/>
              <a:t>,</a:t>
            </a:r>
            <a:r>
              <a:rPr lang="zh-CN" altLang="en-US" dirty="0" smtClean="0"/>
              <a:t>  </a:t>
            </a:r>
            <a:r>
              <a:rPr lang="en-US" altLang="zh-CN" dirty="0" smtClean="0"/>
              <a:t>~0</a:t>
            </a:r>
            <a:r>
              <a:rPr lang="zh-CN" altLang="en-US" dirty="0" smtClean="0"/>
              <a:t> 美金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0070C0"/>
                </a:solidFill>
              </a:rPr>
              <a:t>模板匹配，分类器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 lvl="1"/>
            <a:endParaRPr lang="en-US" altLang="zh-CN" dirty="0">
              <a:solidFill>
                <a:srgbClr val="0070C0"/>
              </a:solidFill>
            </a:endParaRPr>
          </a:p>
          <a:p>
            <a:pPr lvl="1"/>
            <a:r>
              <a:rPr lang="zh-CN" altLang="en-US" dirty="0" smtClean="0"/>
              <a:t>模仿</a:t>
            </a:r>
            <a:r>
              <a:rPr lang="en-US" altLang="zh-CN" dirty="0" smtClean="0"/>
              <a:t>Taylor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Swift</a:t>
            </a:r>
            <a:r>
              <a:rPr lang="zh-CN" altLang="en-US" dirty="0" smtClean="0"/>
              <a:t>聊天与粉丝互动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rgbClr val="0070C0"/>
                </a:solidFill>
              </a:rPr>
              <a:t>?</a:t>
            </a:r>
            <a:r>
              <a:rPr lang="zh-CN" altLang="en-US" dirty="0" smtClean="0">
                <a:solidFill>
                  <a:srgbClr val="0070C0"/>
                </a:solidFill>
              </a:rPr>
              <a:t> 可能是 </a:t>
            </a:r>
            <a:r>
              <a:rPr lang="en-US" altLang="zh-CN" dirty="0" smtClean="0">
                <a:solidFill>
                  <a:srgbClr val="0070C0"/>
                </a:solidFill>
              </a:rPr>
              <a:t>Seq2Seq</a:t>
            </a:r>
            <a:r>
              <a:rPr lang="zh-CN" altLang="en-US" dirty="0" smtClean="0">
                <a:solidFill>
                  <a:srgbClr val="0070C0"/>
                </a:solidFill>
              </a:rPr>
              <a:t> 模型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160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1187450" y="1916113"/>
            <a:ext cx="7272338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algn="ctr" eaLnBrk="1" hangingPunct="1"/>
            <a:endParaRPr lang="en-US" altLang="zh-CN" sz="4000" dirty="0">
              <a:latin typeface="Times New Roman" charset="0"/>
              <a:ea typeface="黑体" charset="-122"/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 bwMode="auto">
          <a:xfrm>
            <a:off x="457200" y="274638"/>
            <a:ext cx="634682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+mj-lt"/>
                <a:ea typeface="宋体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Times New Roman" charset="0"/>
                <a:ea typeface="黑体" charset="0"/>
                <a:cs typeface="宋体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Times New Roman" charset="0"/>
                <a:ea typeface="黑体" charset="0"/>
                <a:cs typeface="宋体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Times New Roman" charset="0"/>
                <a:ea typeface="黑体" charset="0"/>
                <a:cs typeface="宋体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Times New Roman" charset="0"/>
                <a:ea typeface="黑体" charset="0"/>
                <a:cs typeface="宋体" charset="0"/>
              </a:defRPr>
            </a:lvl9pPr>
          </a:lstStyle>
          <a:p>
            <a:pPr eaLnBrk="1" hangingPunct="1">
              <a:defRPr/>
            </a:pPr>
            <a:endParaRPr lang="zh-CN" altLang="en-US" kern="0" dirty="0">
              <a:ea typeface="宋体" panose="02010600030101010101" pitchFamily="2" charset="-122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zh-CN" altLang="en-US" b="1" dirty="0"/>
              <a:t>自然语言处理之序列模型</a:t>
            </a:r>
            <a:endParaRPr lang="en-US" altLang="zh-CN" dirty="0">
              <a:latin typeface="Times New Roman" charset="0"/>
              <a:ea typeface="黑体" charset="-122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371600" y="3200400"/>
            <a:ext cx="7010400" cy="2590800"/>
          </a:xfrm>
        </p:spPr>
        <p:txBody>
          <a:bodyPr/>
          <a:lstStyle/>
          <a:p>
            <a:pPr algn="ctr"/>
            <a:r>
              <a:rPr lang="zh-CN" altLang="en-US" dirty="0" smtClean="0"/>
              <a:t>主讲人： </a:t>
            </a:r>
            <a:r>
              <a:rPr lang="zh-CN" altLang="en-US" dirty="0" smtClean="0"/>
              <a:t>史兴</a:t>
            </a:r>
            <a:endParaRPr lang="en-US" altLang="zh-CN" dirty="0"/>
          </a:p>
          <a:p>
            <a:pPr algn="ctr"/>
            <a:r>
              <a:rPr lang="en-US" altLang="zh-CN" dirty="0" smtClean="0">
                <a:ea typeface="宋体" panose="02010600030101010101" pitchFamily="2" charset="-122"/>
              </a:rPr>
              <a:t>6/28/2017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6605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广泛应用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前沿应用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Gmail</a:t>
            </a:r>
            <a:r>
              <a:rPr lang="zh-CN" altLang="en-US" dirty="0" smtClean="0"/>
              <a:t>自动回复</a:t>
            </a:r>
            <a:endParaRPr lang="en-US" altLang="zh-CN" dirty="0" smtClean="0"/>
          </a:p>
          <a:p>
            <a:pPr lvl="1"/>
            <a:endParaRPr lang="en-US" altLang="zh-CN" dirty="0" smtClean="0">
              <a:solidFill>
                <a:srgbClr val="0070C0"/>
              </a:solidFill>
            </a:endParaRPr>
          </a:p>
          <a:p>
            <a:pPr lvl="1"/>
            <a:endParaRPr lang="en-US" altLang="zh-CN" dirty="0">
              <a:solidFill>
                <a:srgbClr val="0070C0"/>
              </a:solidFill>
            </a:endParaRPr>
          </a:p>
          <a:p>
            <a:pPr lvl="1"/>
            <a:endParaRPr lang="en-US" altLang="zh-CN" dirty="0" smtClean="0">
              <a:solidFill>
                <a:srgbClr val="0070C0"/>
              </a:solidFill>
            </a:endParaRPr>
          </a:p>
          <a:p>
            <a:pPr lvl="1"/>
            <a:endParaRPr lang="en-US" altLang="zh-CN" dirty="0">
              <a:solidFill>
                <a:srgbClr val="0070C0"/>
              </a:solidFill>
            </a:endParaRPr>
          </a:p>
          <a:p>
            <a:pPr lvl="1"/>
            <a:endParaRPr lang="en-US" altLang="zh-CN" dirty="0" smtClean="0">
              <a:solidFill>
                <a:srgbClr val="0070C0"/>
              </a:solidFill>
            </a:endParaRPr>
          </a:p>
          <a:p>
            <a:pPr lvl="1"/>
            <a:endParaRPr lang="en-US" altLang="zh-CN" dirty="0" smtClean="0">
              <a:solidFill>
                <a:srgbClr val="0070C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70C0"/>
                </a:solidFill>
              </a:rPr>
              <a:t>Seq2Seq</a:t>
            </a:r>
            <a:r>
              <a:rPr lang="zh-CN" altLang="en-US" dirty="0" smtClean="0">
                <a:solidFill>
                  <a:srgbClr val="0070C0"/>
                </a:solidFill>
              </a:rPr>
              <a:t> 模型</a:t>
            </a:r>
            <a:r>
              <a:rPr lang="en-US" altLang="zh-CN" dirty="0" smtClean="0">
                <a:solidFill>
                  <a:srgbClr val="0070C0"/>
                </a:solidFill>
              </a:rPr>
              <a:t>,</a:t>
            </a:r>
            <a:r>
              <a:rPr lang="zh-CN" altLang="en-US" dirty="0" smtClean="0">
                <a:solidFill>
                  <a:srgbClr val="0070C0"/>
                </a:solidFill>
              </a:rPr>
              <a:t> 语义意图理解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41438"/>
            <a:ext cx="4491014" cy="387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00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广泛应用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应用行业回顾</a:t>
            </a:r>
            <a:endParaRPr lang="en-US" altLang="zh-CN" dirty="0" smtClean="0"/>
          </a:p>
          <a:p>
            <a:pPr lvl="1"/>
            <a:endParaRPr lang="en-US" altLang="zh-CN" dirty="0" smtClean="0">
              <a:solidFill>
                <a:srgbClr val="0070C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300903"/>
              </p:ext>
            </p:extLst>
          </p:nvPr>
        </p:nvGraphicFramePr>
        <p:xfrm>
          <a:off x="1066800" y="2229075"/>
          <a:ext cx="7086600" cy="3104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/>
                <a:gridCol w="1638300"/>
                <a:gridCol w="1771650"/>
                <a:gridCol w="1771650"/>
              </a:tblGrid>
              <a:tr h="453165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行业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难易程度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“钱”途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成熟度</a:t>
                      </a:r>
                      <a:endParaRPr lang="en-US" dirty="0"/>
                    </a:p>
                  </a:txBody>
                  <a:tcPr/>
                </a:tc>
              </a:tr>
              <a:tr h="453165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办公自动化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++++</a:t>
                      </a:r>
                      <a:endParaRPr lang="en-US" dirty="0"/>
                    </a:p>
                  </a:txBody>
                  <a:tcPr/>
                </a:tc>
              </a:tr>
              <a:tr h="46527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文体娱乐领域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++</a:t>
                      </a:r>
                      <a:endParaRPr lang="en-US" dirty="0"/>
                    </a:p>
                  </a:txBody>
                  <a:tcPr/>
                </a:tc>
              </a:tr>
              <a:tr h="453165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财经领域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++++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+++</a:t>
                      </a:r>
                      <a:endParaRPr lang="en-US" dirty="0"/>
                    </a:p>
                  </a:txBody>
                  <a:tcPr/>
                </a:tc>
              </a:tr>
              <a:tr h="453165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法律领域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中国</a:t>
                      </a:r>
                      <a:r>
                        <a:rPr lang="en-US" altLang="zh-CN" dirty="0" smtClean="0"/>
                        <a:t>++</a:t>
                      </a:r>
                    </a:p>
                    <a:p>
                      <a:r>
                        <a:rPr lang="zh-CN" altLang="en-US" dirty="0" smtClean="0"/>
                        <a:t>美国</a:t>
                      </a:r>
                      <a:r>
                        <a:rPr lang="en-US" altLang="zh-CN" dirty="0" smtClean="0"/>
                        <a:t>++++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</a:t>
                      </a:r>
                      <a:endParaRPr lang="en-US" dirty="0"/>
                    </a:p>
                  </a:txBody>
                  <a:tcPr/>
                </a:tc>
              </a:tr>
              <a:tr h="453165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医疗领域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+++++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中国</a:t>
                      </a:r>
                      <a:r>
                        <a:rPr lang="en-US" altLang="zh-CN" dirty="0" smtClean="0"/>
                        <a:t>++</a:t>
                      </a:r>
                    </a:p>
                    <a:p>
                      <a:r>
                        <a:rPr lang="zh-CN" altLang="en-US" dirty="0" smtClean="0"/>
                        <a:t>美国</a:t>
                      </a:r>
                      <a:r>
                        <a:rPr lang="en-US" altLang="zh-CN" dirty="0" smtClean="0"/>
                        <a:t>++++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626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广泛应用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提及技术回顾</a:t>
            </a:r>
            <a:endParaRPr lang="en-US" altLang="zh-CN" dirty="0" smtClean="0"/>
          </a:p>
          <a:p>
            <a:pPr lvl="1"/>
            <a:endParaRPr lang="en-US" altLang="zh-CN" dirty="0" smtClean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2118187"/>
            <a:ext cx="350621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语言模型 </a:t>
            </a:r>
          </a:p>
          <a:p>
            <a:r>
              <a:rPr lang="zh-CN" altLang="en-US" dirty="0"/>
              <a:t>自动机 </a:t>
            </a:r>
          </a:p>
          <a:p>
            <a:r>
              <a:rPr lang="zh-CN" altLang="en-US" dirty="0"/>
              <a:t>编辑距离 </a:t>
            </a:r>
          </a:p>
          <a:p>
            <a:r>
              <a:rPr lang="zh-CN" altLang="en-US" dirty="0"/>
              <a:t>文本对齐（</a:t>
            </a:r>
            <a:r>
              <a:rPr lang="en-US" altLang="zh-CN" dirty="0"/>
              <a:t>Word Alignment</a:t>
            </a:r>
            <a:r>
              <a:rPr lang="zh-CN" altLang="en-US" dirty="0"/>
              <a:t>） </a:t>
            </a:r>
          </a:p>
          <a:p>
            <a:r>
              <a:rPr lang="zh-CN" altLang="en-US" dirty="0"/>
              <a:t>中文分词 </a:t>
            </a:r>
          </a:p>
          <a:p>
            <a:r>
              <a:rPr lang="zh-CN" altLang="en-US" dirty="0"/>
              <a:t>翻译模型 </a:t>
            </a:r>
          </a:p>
          <a:p>
            <a:r>
              <a:rPr lang="en-US" altLang="zh-CN" dirty="0"/>
              <a:t>Beam Search </a:t>
            </a:r>
          </a:p>
          <a:p>
            <a:r>
              <a:rPr lang="zh-CN" altLang="en-US" dirty="0"/>
              <a:t>模板匹配 </a:t>
            </a:r>
          </a:p>
          <a:p>
            <a:r>
              <a:rPr lang="zh-CN" altLang="en-US" dirty="0"/>
              <a:t>分类器 </a:t>
            </a:r>
          </a:p>
          <a:p>
            <a:r>
              <a:rPr lang="zh-CN" altLang="en-US" dirty="0"/>
              <a:t>相似度</a:t>
            </a:r>
            <a:r>
              <a:rPr lang="zh-CN" altLang="en-US" dirty="0" smtClean="0"/>
              <a:t>计算</a:t>
            </a:r>
            <a:endParaRPr lang="en-US" altLang="zh-CN" dirty="0" smtClean="0"/>
          </a:p>
          <a:p>
            <a:r>
              <a:rPr lang="en-US" altLang="zh-CN" dirty="0"/>
              <a:t>Local Sensitive Hashing </a:t>
            </a:r>
          </a:p>
          <a:p>
            <a:r>
              <a:rPr lang="zh-CN" altLang="en-US" dirty="0"/>
              <a:t>文本分类 </a:t>
            </a:r>
          </a:p>
          <a:p>
            <a:r>
              <a:rPr lang="zh-CN" altLang="en-US" dirty="0" smtClean="0"/>
              <a:t> 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58913" y="2119475"/>
            <a:ext cx="282416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倒排</a:t>
            </a:r>
            <a:r>
              <a:rPr lang="zh-CN" altLang="en-US" dirty="0"/>
              <a:t>索引 </a:t>
            </a:r>
          </a:p>
          <a:p>
            <a:r>
              <a:rPr lang="zh-CN" altLang="en-US" dirty="0"/>
              <a:t>篇章表示 </a:t>
            </a:r>
          </a:p>
          <a:p>
            <a:r>
              <a:rPr lang="zh-CN" altLang="en-US" dirty="0"/>
              <a:t>关键词匹配 </a:t>
            </a:r>
          </a:p>
          <a:p>
            <a:r>
              <a:rPr lang="zh-CN" altLang="en-US" dirty="0"/>
              <a:t>语法分析 </a:t>
            </a:r>
          </a:p>
          <a:p>
            <a:r>
              <a:rPr lang="en-US" altLang="zh-CN" dirty="0"/>
              <a:t>Stemming 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社交网络</a:t>
            </a:r>
            <a:r>
              <a:rPr lang="zh-CN" altLang="en-US" dirty="0"/>
              <a:t> 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可信度分析</a:t>
            </a:r>
            <a:r>
              <a:rPr lang="zh-CN" altLang="en-US" dirty="0"/>
              <a:t> </a:t>
            </a:r>
          </a:p>
          <a:p>
            <a:r>
              <a:rPr lang="zh-CN" altLang="en-US" dirty="0"/>
              <a:t>规则系统 </a:t>
            </a:r>
          </a:p>
          <a:p>
            <a:r>
              <a:rPr lang="zh-CN" altLang="en-US" dirty="0"/>
              <a:t>同义词识别替换 </a:t>
            </a:r>
          </a:p>
          <a:p>
            <a:r>
              <a:rPr lang="en-US" altLang="zh-CN" dirty="0"/>
              <a:t>Seq2Seq</a:t>
            </a:r>
            <a:r>
              <a:rPr lang="zh-CN" altLang="en-US" dirty="0"/>
              <a:t>模型 </a:t>
            </a:r>
          </a:p>
          <a:p>
            <a:r>
              <a:rPr lang="zh-CN" altLang="en-US" dirty="0"/>
              <a:t>语义意图</a:t>
            </a:r>
            <a:r>
              <a:rPr lang="zh-CN" altLang="en-US" dirty="0" smtClean="0"/>
              <a:t>理解</a:t>
            </a:r>
            <a:endParaRPr lang="en-US" altLang="zh-CN" dirty="0" smtClean="0"/>
          </a:p>
          <a:p>
            <a:r>
              <a:rPr lang="zh-CN" altLang="en-US" dirty="0" smtClean="0"/>
              <a:t>。。。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6087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广泛应用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提及技术回顾</a:t>
            </a:r>
            <a:endParaRPr lang="en-US" altLang="zh-CN" dirty="0" smtClean="0"/>
          </a:p>
          <a:p>
            <a:pPr lvl="1"/>
            <a:endParaRPr lang="en-US" altLang="zh-CN" dirty="0" smtClean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4675" y="1905000"/>
            <a:ext cx="361990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概率模型</a:t>
            </a:r>
            <a:endParaRPr lang="en-US" altLang="zh-CN" sz="2400" b="1" dirty="0" smtClean="0"/>
          </a:p>
          <a:p>
            <a:r>
              <a:rPr lang="zh-CN" altLang="en-US" dirty="0" smtClean="0"/>
              <a:t>语言模型</a:t>
            </a:r>
            <a:endParaRPr lang="en-US" altLang="zh-CN" dirty="0" smtClean="0"/>
          </a:p>
          <a:p>
            <a:r>
              <a:rPr lang="zh-CN" altLang="en-US" dirty="0"/>
              <a:t>翻译模型 </a:t>
            </a:r>
            <a:endParaRPr lang="en-US" altLang="zh-CN" dirty="0" smtClean="0"/>
          </a:p>
          <a:p>
            <a:r>
              <a:rPr lang="zh-CN" altLang="en-US" dirty="0"/>
              <a:t>文本对齐（</a:t>
            </a:r>
            <a:r>
              <a:rPr lang="en-US" altLang="zh-CN" dirty="0"/>
              <a:t>Word Alignment</a:t>
            </a:r>
            <a:r>
              <a:rPr lang="zh-CN" altLang="en-US" dirty="0"/>
              <a:t>） </a:t>
            </a:r>
          </a:p>
          <a:p>
            <a:r>
              <a:rPr lang="en-US" altLang="zh-CN" dirty="0"/>
              <a:t>Seq2Seq</a:t>
            </a:r>
            <a:r>
              <a:rPr lang="zh-CN" altLang="en-US" dirty="0"/>
              <a:t>模型 </a:t>
            </a:r>
          </a:p>
          <a:p>
            <a:endParaRPr lang="en-US" altLang="zh-CN" dirty="0" smtClean="0"/>
          </a:p>
          <a:p>
            <a:r>
              <a:rPr lang="zh-CN" altLang="en-US" sz="2400" b="1" dirty="0"/>
              <a:t>相似度计算</a:t>
            </a:r>
            <a:endParaRPr lang="zh-CN" altLang="en-US" b="1" dirty="0"/>
          </a:p>
          <a:p>
            <a:r>
              <a:rPr lang="zh-CN" altLang="en-US" dirty="0"/>
              <a:t>篇章表示 </a:t>
            </a:r>
            <a:r>
              <a:rPr lang="en-US" altLang="zh-CN" dirty="0"/>
              <a:t>(feature/embedding)</a:t>
            </a:r>
          </a:p>
          <a:p>
            <a:r>
              <a:rPr lang="zh-CN" altLang="en-US" dirty="0"/>
              <a:t>编辑距离 </a:t>
            </a:r>
            <a:r>
              <a:rPr lang="en-US" altLang="zh-CN" dirty="0"/>
              <a:t>(Edit</a:t>
            </a:r>
            <a:r>
              <a:rPr lang="zh-CN" altLang="en-US" dirty="0"/>
              <a:t> </a:t>
            </a:r>
            <a:r>
              <a:rPr lang="en-US" altLang="zh-CN" dirty="0"/>
              <a:t>Distance)</a:t>
            </a:r>
          </a:p>
          <a:p>
            <a:endParaRPr lang="en-US" altLang="zh-CN" dirty="0" smtClean="0"/>
          </a:p>
          <a:p>
            <a:r>
              <a:rPr lang="en-US" altLang="zh-CN" sz="2400" b="1" dirty="0" smtClean="0"/>
              <a:t>Computing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Device</a:t>
            </a:r>
            <a:endParaRPr lang="en-US" altLang="zh-CN" b="1" dirty="0" smtClean="0"/>
          </a:p>
          <a:p>
            <a:r>
              <a:rPr lang="zh-CN" altLang="en-US" dirty="0" smtClean="0"/>
              <a:t>自动机</a:t>
            </a:r>
            <a:endParaRPr lang="en-US" altLang="zh-CN" dirty="0" smtClean="0"/>
          </a:p>
          <a:p>
            <a:r>
              <a:rPr lang="zh-CN" altLang="en-US" dirty="0"/>
              <a:t>规则系统</a:t>
            </a:r>
          </a:p>
          <a:p>
            <a:r>
              <a:rPr lang="zh-CN" altLang="en-US" dirty="0" smtClean="0"/>
              <a:t>分类器</a:t>
            </a:r>
            <a:endParaRPr lang="zh-CN" altLang="en-US" dirty="0"/>
          </a:p>
          <a:p>
            <a:r>
              <a:rPr lang="zh-CN" altLang="en-US" dirty="0" smtClean="0"/>
              <a:t> 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33914" y="1905000"/>
            <a:ext cx="309448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/>
              <a:t>搜索</a:t>
            </a:r>
            <a:r>
              <a:rPr lang="zh-CN" altLang="en-US" sz="2400" b="1" dirty="0"/>
              <a:t>技术</a:t>
            </a:r>
            <a:endParaRPr lang="zh-CN" altLang="en-US" b="1" dirty="0"/>
          </a:p>
          <a:p>
            <a:r>
              <a:rPr lang="zh-CN" altLang="en-US" dirty="0"/>
              <a:t>关键词匹配</a:t>
            </a:r>
            <a:endParaRPr lang="en-US" altLang="zh-CN" dirty="0"/>
          </a:p>
          <a:p>
            <a:r>
              <a:rPr lang="en-US" altLang="zh-CN" dirty="0"/>
              <a:t>Beam Search </a:t>
            </a:r>
          </a:p>
          <a:p>
            <a:r>
              <a:rPr lang="en-US" altLang="zh-CN" dirty="0"/>
              <a:t>Local Sensitive Hashing</a:t>
            </a:r>
          </a:p>
          <a:p>
            <a:r>
              <a:rPr lang="zh-CN" altLang="en-US" dirty="0"/>
              <a:t>倒排索引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sz="2400" b="1" dirty="0" smtClean="0"/>
              <a:t>语言相关技术</a:t>
            </a:r>
            <a:endParaRPr lang="en-US" altLang="zh-CN" b="1" dirty="0" smtClean="0"/>
          </a:p>
          <a:p>
            <a:r>
              <a:rPr lang="en-US" altLang="zh-CN" dirty="0" smtClean="0"/>
              <a:t>Stemming</a:t>
            </a:r>
          </a:p>
          <a:p>
            <a:r>
              <a:rPr lang="zh-CN" altLang="en-US" dirty="0"/>
              <a:t>同义词识别替换 </a:t>
            </a:r>
            <a:endParaRPr lang="en-US" altLang="zh-CN" dirty="0"/>
          </a:p>
          <a:p>
            <a:r>
              <a:rPr lang="zh-CN" altLang="en-US" dirty="0"/>
              <a:t>中文分词 </a:t>
            </a:r>
            <a:endParaRPr lang="en-US" altLang="zh-CN" dirty="0"/>
          </a:p>
          <a:p>
            <a:r>
              <a:rPr lang="zh-CN" altLang="en-US" dirty="0" smtClean="0"/>
              <a:t>语法</a:t>
            </a:r>
            <a:r>
              <a:rPr lang="zh-CN" altLang="en-US" dirty="0"/>
              <a:t>分析 </a:t>
            </a:r>
          </a:p>
          <a:p>
            <a:r>
              <a:rPr lang="zh-CN" altLang="en-US" dirty="0"/>
              <a:t>语义意图</a:t>
            </a:r>
            <a:r>
              <a:rPr lang="zh-CN" altLang="en-US" dirty="0" smtClean="0"/>
              <a:t>理解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 </a:t>
            </a:r>
            <a:endParaRPr lang="zh-CN" altLang="en-US" dirty="0"/>
          </a:p>
          <a:p>
            <a:endParaRPr lang="en-US" altLang="zh-CN" dirty="0" smtClean="0"/>
          </a:p>
          <a:p>
            <a:r>
              <a:rPr lang="zh-CN" altLang="en-US" dirty="0" smtClean="0"/>
              <a:t>。。。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7717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广泛应用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提及技术回顾</a:t>
            </a:r>
            <a:endParaRPr lang="en-US" altLang="zh-CN" dirty="0" smtClean="0"/>
          </a:p>
          <a:p>
            <a:pPr lvl="1"/>
            <a:endParaRPr lang="en-US" altLang="zh-CN" dirty="0" smtClean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4675" y="1905000"/>
            <a:ext cx="361990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概率模型</a:t>
            </a:r>
            <a:endParaRPr lang="en-US" altLang="zh-CN" sz="2400" b="1" dirty="0" smtClean="0"/>
          </a:p>
          <a:p>
            <a:r>
              <a:rPr lang="zh-CN" altLang="en-US" dirty="0" smtClean="0">
                <a:solidFill>
                  <a:schemeClr val="accent2"/>
                </a:solidFill>
              </a:rPr>
              <a:t>语言模型</a:t>
            </a:r>
            <a:endParaRPr lang="en-US" altLang="zh-CN" dirty="0" smtClean="0">
              <a:solidFill>
                <a:schemeClr val="accent2"/>
              </a:solidFill>
            </a:endParaRPr>
          </a:p>
          <a:p>
            <a:r>
              <a:rPr lang="zh-CN" altLang="en-US" dirty="0"/>
              <a:t>翻译模型 </a:t>
            </a:r>
            <a:endParaRPr lang="en-US" altLang="zh-CN" dirty="0" smtClean="0"/>
          </a:p>
          <a:p>
            <a:r>
              <a:rPr lang="zh-CN" altLang="en-US" dirty="0"/>
              <a:t>文本对齐（</a:t>
            </a:r>
            <a:r>
              <a:rPr lang="en-US" altLang="zh-CN" dirty="0"/>
              <a:t>Word Alignment</a:t>
            </a:r>
            <a:r>
              <a:rPr lang="zh-CN" altLang="en-US" dirty="0"/>
              <a:t>） 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Seq2Seq</a:t>
            </a:r>
            <a:r>
              <a:rPr lang="zh-CN" altLang="en-US" b="1" dirty="0">
                <a:solidFill>
                  <a:srgbClr val="FF0000"/>
                </a:solidFill>
              </a:rPr>
              <a:t>模型</a:t>
            </a:r>
            <a:r>
              <a:rPr lang="zh-CN" altLang="en-US" dirty="0"/>
              <a:t> </a:t>
            </a:r>
          </a:p>
          <a:p>
            <a:endParaRPr lang="en-US" altLang="zh-CN" dirty="0" smtClean="0"/>
          </a:p>
          <a:p>
            <a:r>
              <a:rPr lang="zh-CN" altLang="en-US" sz="2400" b="1" dirty="0"/>
              <a:t>相似度计算</a:t>
            </a:r>
            <a:endParaRPr lang="zh-CN" altLang="en-US" b="1" dirty="0"/>
          </a:p>
          <a:p>
            <a:r>
              <a:rPr lang="zh-CN" altLang="en-US" dirty="0">
                <a:solidFill>
                  <a:schemeClr val="accent2"/>
                </a:solidFill>
              </a:rPr>
              <a:t>篇章表示 </a:t>
            </a:r>
            <a:r>
              <a:rPr lang="en-US" altLang="zh-CN" dirty="0">
                <a:solidFill>
                  <a:schemeClr val="accent2"/>
                </a:solidFill>
              </a:rPr>
              <a:t>(feature/embedding)</a:t>
            </a:r>
          </a:p>
          <a:p>
            <a:r>
              <a:rPr lang="zh-CN" altLang="en-US" dirty="0"/>
              <a:t>编辑距离 </a:t>
            </a:r>
            <a:r>
              <a:rPr lang="en-US" altLang="zh-CN" dirty="0"/>
              <a:t>(Edit</a:t>
            </a:r>
            <a:r>
              <a:rPr lang="zh-CN" altLang="en-US" dirty="0"/>
              <a:t> </a:t>
            </a:r>
            <a:r>
              <a:rPr lang="en-US" altLang="zh-CN" dirty="0"/>
              <a:t>Distance)</a:t>
            </a:r>
          </a:p>
          <a:p>
            <a:endParaRPr lang="en-US" altLang="zh-CN" dirty="0" smtClean="0"/>
          </a:p>
          <a:p>
            <a:r>
              <a:rPr lang="en-US" altLang="zh-CN" sz="2400" b="1" dirty="0" smtClean="0"/>
              <a:t>Computing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Device</a:t>
            </a:r>
            <a:endParaRPr lang="en-US" altLang="zh-CN" b="1" dirty="0" smtClean="0"/>
          </a:p>
          <a:p>
            <a:r>
              <a:rPr lang="zh-CN" altLang="en-US" dirty="0" smtClean="0">
                <a:solidFill>
                  <a:schemeClr val="accent2"/>
                </a:solidFill>
              </a:rPr>
              <a:t>自动机</a:t>
            </a:r>
            <a:endParaRPr lang="en-US" altLang="zh-CN" dirty="0" smtClean="0">
              <a:solidFill>
                <a:schemeClr val="accent2"/>
              </a:solidFill>
            </a:endParaRPr>
          </a:p>
          <a:p>
            <a:r>
              <a:rPr lang="zh-CN" altLang="en-US" dirty="0"/>
              <a:t>规则系统</a:t>
            </a:r>
          </a:p>
          <a:p>
            <a:r>
              <a:rPr lang="zh-CN" altLang="en-US" dirty="0" smtClean="0">
                <a:solidFill>
                  <a:schemeClr val="accent2"/>
                </a:solidFill>
              </a:rPr>
              <a:t>分类器</a:t>
            </a:r>
            <a:endParaRPr lang="zh-CN" altLang="en-US" dirty="0">
              <a:solidFill>
                <a:schemeClr val="accent2"/>
              </a:solidFill>
            </a:endParaRPr>
          </a:p>
          <a:p>
            <a:r>
              <a:rPr lang="zh-CN" altLang="en-US" dirty="0" smtClean="0"/>
              <a:t> 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33914" y="1905000"/>
            <a:ext cx="309448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/>
              <a:t>搜索</a:t>
            </a:r>
            <a:r>
              <a:rPr lang="zh-CN" altLang="en-US" sz="2400" b="1" dirty="0"/>
              <a:t>技术</a:t>
            </a:r>
            <a:endParaRPr lang="zh-CN" altLang="en-US" b="1" dirty="0"/>
          </a:p>
          <a:p>
            <a:r>
              <a:rPr lang="zh-CN" altLang="en-US" dirty="0"/>
              <a:t>关键词匹配</a:t>
            </a:r>
            <a:endParaRPr lang="en-US" altLang="zh-CN" dirty="0"/>
          </a:p>
          <a:p>
            <a:r>
              <a:rPr lang="en-US" altLang="zh-CN" dirty="0">
                <a:solidFill>
                  <a:schemeClr val="accent2"/>
                </a:solidFill>
              </a:rPr>
              <a:t>Beam Search </a:t>
            </a:r>
          </a:p>
          <a:p>
            <a:r>
              <a:rPr lang="en-US" altLang="zh-CN" dirty="0">
                <a:solidFill>
                  <a:schemeClr val="accent2"/>
                </a:solidFill>
              </a:rPr>
              <a:t>Local Sensitive Hashing</a:t>
            </a:r>
          </a:p>
          <a:p>
            <a:r>
              <a:rPr lang="zh-CN" altLang="en-US" dirty="0"/>
              <a:t>倒排索引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sz="2400" b="1" dirty="0" smtClean="0"/>
              <a:t>语言相关技术</a:t>
            </a:r>
            <a:endParaRPr lang="en-US" altLang="zh-CN" b="1" dirty="0" smtClean="0"/>
          </a:p>
          <a:p>
            <a:r>
              <a:rPr lang="en-US" altLang="zh-CN" dirty="0" smtClean="0"/>
              <a:t>Stemming</a:t>
            </a:r>
          </a:p>
          <a:p>
            <a:r>
              <a:rPr lang="zh-CN" altLang="en-US" dirty="0"/>
              <a:t>同义词识别替换 </a:t>
            </a:r>
            <a:endParaRPr lang="en-US" altLang="zh-CN" dirty="0"/>
          </a:p>
          <a:p>
            <a:r>
              <a:rPr lang="zh-CN" altLang="en-US" dirty="0"/>
              <a:t>中文分词 </a:t>
            </a:r>
            <a:endParaRPr lang="en-US" altLang="zh-CN" dirty="0"/>
          </a:p>
          <a:p>
            <a:r>
              <a:rPr lang="zh-CN" altLang="en-US" dirty="0" smtClean="0"/>
              <a:t>语法</a:t>
            </a:r>
            <a:r>
              <a:rPr lang="zh-CN" altLang="en-US" dirty="0"/>
              <a:t>分析 </a:t>
            </a:r>
          </a:p>
          <a:p>
            <a:r>
              <a:rPr lang="zh-CN" altLang="en-US" dirty="0"/>
              <a:t>语义意图</a:t>
            </a:r>
            <a:r>
              <a:rPr lang="zh-CN" altLang="en-US" dirty="0" smtClean="0"/>
              <a:t>理解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 </a:t>
            </a:r>
            <a:endParaRPr lang="zh-CN" altLang="en-US" dirty="0"/>
          </a:p>
          <a:p>
            <a:endParaRPr lang="en-US" altLang="zh-CN" dirty="0" smtClean="0"/>
          </a:p>
          <a:p>
            <a:r>
              <a:rPr lang="zh-CN" altLang="en-US" dirty="0" smtClean="0"/>
              <a:t>。。。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1456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1371600"/>
            <a:ext cx="8147248" cy="46482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2"/>
                </a:solidFill>
              </a:rPr>
              <a:t>基本概念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 smtClean="0">
                <a:solidFill>
                  <a:schemeClr val="bg2"/>
                </a:solidFill>
              </a:rPr>
              <a:t>广泛应用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/>
              <a:t>挑战何</a:t>
            </a:r>
            <a:r>
              <a:rPr lang="zh-CN" altLang="en-US" dirty="0" smtClean="0"/>
              <a:t>在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bg2"/>
                </a:solidFill>
              </a:rPr>
              <a:t>历史进程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 smtClean="0">
                <a:solidFill>
                  <a:schemeClr val="bg2"/>
                </a:solidFill>
              </a:rPr>
              <a:t>一般思路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 smtClean="0">
                <a:solidFill>
                  <a:schemeClr val="bg2"/>
                </a:solidFill>
              </a:rPr>
              <a:t>基本工具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 smtClean="0">
                <a:solidFill>
                  <a:schemeClr val="bg2"/>
                </a:solidFill>
              </a:rPr>
              <a:t>一点期望</a:t>
            </a:r>
            <a:endParaRPr lang="en-US" altLang="zh-CN" dirty="0" smtClean="0">
              <a:solidFill>
                <a:schemeClr val="bg2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7170" name="标题 1"/>
          <p:cNvSpPr>
            <a:spLocks noGrp="1"/>
          </p:cNvSpPr>
          <p:nvPr>
            <p:ph type="title" idx="4294967295"/>
          </p:nvPr>
        </p:nvSpPr>
        <p:spPr>
          <a:xfrm>
            <a:off x="609600" y="304800"/>
            <a:ext cx="6346825" cy="561975"/>
          </a:xfrm>
        </p:spPr>
        <p:txBody>
          <a:bodyPr/>
          <a:lstStyle/>
          <a:p>
            <a:pPr eaLnBrk="1" hangingPunct="1"/>
            <a:r>
              <a:rPr lang="zh-CN" altLang="en-US" sz="4000" kern="1200" dirty="0" smtClean="0">
                <a:solidFill>
                  <a:schemeClr val="tx1"/>
                </a:solidFill>
                <a:latin typeface="Times New Roman" charset="0"/>
                <a:ea typeface="黑体" charset="-122"/>
                <a:cs typeface="+mn-cs"/>
              </a:rPr>
              <a:t>提纲</a:t>
            </a:r>
            <a:endParaRPr lang="zh-CN" altLang="en-US" sz="4000" kern="1200" dirty="0">
              <a:solidFill>
                <a:schemeClr val="tx1"/>
              </a:solidFill>
              <a:latin typeface="Times New Roman" charset="0"/>
              <a:ea typeface="黑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90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挑战何在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人类语言的灵活性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一词多义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小红：今晚有</a:t>
            </a:r>
            <a:r>
              <a:rPr lang="en-US" altLang="zh-CN" dirty="0" smtClean="0"/>
              <a:t>NLP</a:t>
            </a:r>
            <a:r>
              <a:rPr lang="zh-CN" altLang="en-US" dirty="0" smtClean="0"/>
              <a:t>的课程，你去么？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小明：我去！！我不去！！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小明是一个老司机了。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“又有一大波僵尸出现了” </a:t>
            </a:r>
            <a:r>
              <a:rPr lang="en-US" altLang="zh-CN" dirty="0" smtClean="0"/>
              <a:t>--</a:t>
            </a:r>
            <a:r>
              <a:rPr lang="zh-CN" altLang="en-US" dirty="0" smtClean="0"/>
              <a:t>郭德纲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不断更新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“十动然拒”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人们往往用语不规范</a:t>
            </a:r>
            <a:endParaRPr lang="en-US" altLang="zh-CN" dirty="0" smtClean="0"/>
          </a:p>
          <a:p>
            <a:pPr lvl="2"/>
            <a:r>
              <a:rPr lang="zh-CN" altLang="en-US" dirty="0"/>
              <a:t>我今天吃了非常好吃</a:t>
            </a:r>
            <a:r>
              <a:rPr lang="zh-CN" altLang="en-US" dirty="0" smtClean="0"/>
              <a:t>的🐔鸭🐟肉！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3940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挑战何在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人类语言的灵活性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自然语言处理的层次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词法</a:t>
            </a:r>
            <a:r>
              <a:rPr lang="zh-CN" altLang="en-US" dirty="0"/>
              <a:t> </a:t>
            </a:r>
            <a:r>
              <a:rPr lang="en-US" altLang="zh-CN" dirty="0" smtClean="0"/>
              <a:t>morphology</a:t>
            </a:r>
          </a:p>
          <a:p>
            <a:pPr lvl="2"/>
            <a:r>
              <a:rPr lang="zh-CN" altLang="en-US" dirty="0" smtClean="0"/>
              <a:t>语法 </a:t>
            </a:r>
            <a:r>
              <a:rPr lang="en-US" altLang="zh-CN" dirty="0" smtClean="0"/>
              <a:t>syntax</a:t>
            </a:r>
          </a:p>
          <a:p>
            <a:pPr lvl="2"/>
            <a:r>
              <a:rPr lang="zh-CN" altLang="en-US" dirty="0" smtClean="0"/>
              <a:t>语义 </a:t>
            </a:r>
            <a:r>
              <a:rPr lang="en-US" altLang="zh-CN" dirty="0" smtClean="0"/>
              <a:t>semantics</a:t>
            </a:r>
          </a:p>
          <a:p>
            <a:pPr lvl="2"/>
            <a:r>
              <a:rPr lang="zh-CN" altLang="en-US" dirty="0" smtClean="0"/>
              <a:t>语用 </a:t>
            </a:r>
            <a:r>
              <a:rPr lang="en-US" altLang="zh-CN" dirty="0" err="1" smtClean="0"/>
              <a:t>progmatics</a:t>
            </a:r>
            <a:endParaRPr lang="en-US" altLang="zh-CN" dirty="0" smtClean="0"/>
          </a:p>
        </p:txBody>
      </p:sp>
      <p:sp>
        <p:nvSpPr>
          <p:cNvPr id="4" name="Rectangle 3"/>
          <p:cNvSpPr/>
          <p:nvPr/>
        </p:nvSpPr>
        <p:spPr>
          <a:xfrm>
            <a:off x="5486400" y="2362200"/>
            <a:ext cx="1828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Stemming</a:t>
            </a:r>
          </a:p>
          <a:p>
            <a:r>
              <a:rPr lang="zh-CN" altLang="en-US" dirty="0"/>
              <a:t>同义词识别替换 </a:t>
            </a:r>
            <a:endParaRPr lang="en-US" altLang="zh-CN" dirty="0"/>
          </a:p>
          <a:p>
            <a:r>
              <a:rPr lang="zh-CN" altLang="en-US" dirty="0"/>
              <a:t>中文分词 </a:t>
            </a:r>
            <a:endParaRPr lang="en-US" altLang="zh-CN" dirty="0"/>
          </a:p>
          <a:p>
            <a:r>
              <a:rPr lang="zh-CN" altLang="en-US" dirty="0"/>
              <a:t>语法分析 </a:t>
            </a:r>
          </a:p>
          <a:p>
            <a:r>
              <a:rPr lang="zh-CN" altLang="en-US" dirty="0"/>
              <a:t>语义意图</a:t>
            </a:r>
            <a:r>
              <a:rPr lang="zh-CN" altLang="en-US" dirty="0" smtClean="0"/>
              <a:t>理解</a:t>
            </a:r>
            <a:endParaRPr lang="en-US" altLang="zh-CN" dirty="0" smtClean="0"/>
          </a:p>
          <a:p>
            <a:r>
              <a:rPr lang="zh-CN" altLang="en-US" dirty="0" smtClean="0"/>
              <a:t>文章压缩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9337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挑战何在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领域隔离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语言可以近乎描述领域的事情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而各个领域内部的、机器可以理解的“表示”却完全跟不上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对话系统：</a:t>
            </a:r>
            <a:endParaRPr lang="en-US" altLang="zh-CN" dirty="0"/>
          </a:p>
          <a:p>
            <a:pPr lvl="3"/>
            <a:r>
              <a:rPr lang="zh-CN" altLang="en-US" dirty="0" smtClean="0"/>
              <a:t>“</a:t>
            </a:r>
            <a:r>
              <a:rPr lang="en-US" altLang="zh-CN" dirty="0" smtClean="0"/>
              <a:t>Siri,</a:t>
            </a:r>
            <a:r>
              <a:rPr lang="zh-CN" altLang="en-US" dirty="0" smtClean="0"/>
              <a:t> 今天詹姆斯砍下多少分？”</a:t>
            </a:r>
            <a:r>
              <a:rPr lang="en-US" altLang="zh-CN" dirty="0" smtClean="0"/>
              <a:t>=&gt;</a:t>
            </a:r>
            <a:r>
              <a:rPr lang="zh-CN" altLang="en-US" dirty="0" smtClean="0"/>
              <a:t> 篮球领域知识库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“Siri,</a:t>
            </a:r>
            <a:r>
              <a:rPr lang="zh-CN" altLang="en-US" dirty="0" smtClean="0"/>
              <a:t> 今年有没有厄尔尼诺？</a:t>
            </a:r>
            <a:r>
              <a:rPr lang="en-US" altLang="zh-CN" dirty="0" smtClean="0"/>
              <a:t>”</a:t>
            </a:r>
            <a:r>
              <a:rPr lang="zh-CN" altLang="en-US" dirty="0" smtClean="0"/>
              <a:t> </a:t>
            </a:r>
            <a:r>
              <a:rPr lang="en-US" altLang="zh-CN" dirty="0" smtClean="0"/>
              <a:t>=&gt;</a:t>
            </a:r>
            <a:r>
              <a:rPr lang="zh-CN" altLang="en-US" dirty="0" smtClean="0"/>
              <a:t> 天气领域的知识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“</a:t>
            </a:r>
            <a:r>
              <a:rPr lang="en-US" altLang="zh-CN" dirty="0" smtClean="0"/>
              <a:t>Siri</a:t>
            </a:r>
            <a:r>
              <a:rPr lang="zh-CN" altLang="en-US" dirty="0" smtClean="0"/>
              <a:t>，自然语言处理的挑战是什么？”</a:t>
            </a:r>
            <a:r>
              <a:rPr lang="en-US" altLang="zh-CN" dirty="0" smtClean="0"/>
              <a:t>=&gt;</a:t>
            </a:r>
            <a:r>
              <a:rPr lang="zh-CN" altLang="en-US" dirty="0"/>
              <a:t> </a:t>
            </a:r>
            <a:r>
              <a:rPr lang="zh-CN" altLang="en-US" dirty="0" smtClean="0"/>
              <a:t>计算机知识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任何跨领域的自然语言处理都将困难重重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一个新颖的观点：语言自己就是最好的表示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86844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挑战何在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标注数据获取困难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考虑下列问题：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中文</a:t>
            </a:r>
            <a:r>
              <a:rPr lang="en-US" altLang="zh-CN" dirty="0" smtClean="0"/>
              <a:t>-</a:t>
            </a:r>
            <a:r>
              <a:rPr lang="zh-CN" altLang="en-US" dirty="0" smtClean="0"/>
              <a:t>维吾尔语翻译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识别句子中被认为和谐的部分：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“今天是共（河）产（蟹）党的生日”</a:t>
            </a:r>
            <a:endParaRPr lang="en-US" altLang="zh-CN" dirty="0"/>
          </a:p>
          <a:p>
            <a:pPr lvl="1"/>
            <a:r>
              <a:rPr lang="zh-CN" altLang="en-US" dirty="0" smtClean="0"/>
              <a:t>众包技术，已经大大加快了数据标注的速度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Amazon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Mechanical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Turk</a:t>
            </a:r>
          </a:p>
        </p:txBody>
      </p:sp>
    </p:spTree>
    <p:extLst>
      <p:ext uri="{BB962C8B-B14F-4D97-AF65-F5344CB8AC3E}">
        <p14:creationId xmlns:p14="http://schemas.microsoft.com/office/powerpoint/2010/main" val="972799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 idx="4294967295"/>
          </p:nvPr>
        </p:nvSpPr>
        <p:spPr>
          <a:xfrm>
            <a:off x="609600" y="304800"/>
            <a:ext cx="6346825" cy="561975"/>
          </a:xfrm>
        </p:spPr>
        <p:txBody>
          <a:bodyPr/>
          <a:lstStyle/>
          <a:p>
            <a:pPr eaLnBrk="1" hangingPunct="1"/>
            <a:r>
              <a:rPr lang="zh-CN" altLang="en-US" sz="4000" kern="1200" dirty="0" smtClean="0">
                <a:solidFill>
                  <a:schemeClr val="tx1"/>
                </a:solidFill>
                <a:latin typeface="Times New Roman" charset="0"/>
                <a:ea typeface="黑体" charset="-122"/>
                <a:cs typeface="+mn-cs"/>
              </a:rPr>
              <a:t>自我介绍</a:t>
            </a:r>
            <a:endParaRPr lang="zh-CN" altLang="en-US" sz="4000" kern="1200" dirty="0">
              <a:solidFill>
                <a:schemeClr val="tx1"/>
              </a:solidFill>
              <a:latin typeface="Times New Roman" charset="0"/>
              <a:ea typeface="黑体" charset="-122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196752"/>
            <a:ext cx="8147248" cy="4929410"/>
          </a:xfrm>
        </p:spPr>
        <p:txBody>
          <a:bodyPr/>
          <a:lstStyle/>
          <a:p>
            <a:r>
              <a:rPr lang="en-US" altLang="zh-CN" dirty="0" smtClean="0"/>
              <a:t>2008-2012</a:t>
            </a:r>
            <a:r>
              <a:rPr lang="zh-CN" altLang="en-US" dirty="0" smtClean="0"/>
              <a:t> 清华大学计算机系本科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句子压缩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情感分析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爬虫，社交网络可视化</a:t>
            </a:r>
            <a:endParaRPr lang="en-US" altLang="zh-CN" dirty="0" smtClean="0"/>
          </a:p>
          <a:p>
            <a:r>
              <a:rPr lang="en-US" altLang="zh-CN" dirty="0" smtClean="0"/>
              <a:t>2012-</a:t>
            </a:r>
            <a:r>
              <a:rPr lang="zh-CN" altLang="en-US" dirty="0" smtClean="0"/>
              <a:t>现在 南加州大学计算机系博士在读</a:t>
            </a:r>
            <a:endParaRPr lang="en-US" altLang="zh-CN" dirty="0"/>
          </a:p>
          <a:p>
            <a:pPr lvl="1"/>
            <a:r>
              <a:rPr lang="zh-CN" altLang="en-US" dirty="0" smtClean="0"/>
              <a:t>机器翻译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英文诗歌生成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Seq2seq</a:t>
            </a:r>
            <a:r>
              <a:rPr lang="zh-CN" altLang="en-US" dirty="0"/>
              <a:t> </a:t>
            </a:r>
            <a:r>
              <a:rPr lang="zh-CN" altLang="en-US" dirty="0" smtClean="0"/>
              <a:t>的解释，加速等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631757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挑战何在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任务评价困难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诗歌生成：什么是好的诗歌</a:t>
            </a:r>
            <a:endParaRPr lang="en-US" altLang="zh-CN" dirty="0"/>
          </a:p>
          <a:p>
            <a:pPr lvl="1"/>
            <a:r>
              <a:rPr lang="zh-CN" altLang="en-US" dirty="0" smtClean="0"/>
              <a:t>机器翻译：什么是正确的翻译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模范明星说话：怎么才算是模仿像了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生成体育赛事报告：怎么才算是个好的报告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9537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1371600"/>
            <a:ext cx="8147248" cy="46482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2"/>
                </a:solidFill>
              </a:rPr>
              <a:t>基本概念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 smtClean="0">
                <a:solidFill>
                  <a:schemeClr val="bg2"/>
                </a:solidFill>
              </a:rPr>
              <a:t>广泛应用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>
                <a:solidFill>
                  <a:schemeClr val="bg2"/>
                </a:solidFill>
              </a:rPr>
              <a:t>挑战何</a:t>
            </a:r>
            <a:r>
              <a:rPr lang="zh-CN" altLang="en-US" dirty="0" smtClean="0">
                <a:solidFill>
                  <a:schemeClr val="bg2"/>
                </a:solidFill>
              </a:rPr>
              <a:t>在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 smtClean="0"/>
              <a:t>历史进程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bg2"/>
                </a:solidFill>
              </a:rPr>
              <a:t>一般思路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 smtClean="0">
                <a:solidFill>
                  <a:schemeClr val="bg2"/>
                </a:solidFill>
              </a:rPr>
              <a:t>基本工具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 smtClean="0">
                <a:solidFill>
                  <a:schemeClr val="bg2"/>
                </a:solidFill>
              </a:rPr>
              <a:t>一点期望</a:t>
            </a:r>
            <a:endParaRPr lang="en-US" altLang="zh-CN" dirty="0" smtClean="0">
              <a:solidFill>
                <a:schemeClr val="bg2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7170" name="标题 1"/>
          <p:cNvSpPr>
            <a:spLocks noGrp="1"/>
          </p:cNvSpPr>
          <p:nvPr>
            <p:ph type="title" idx="4294967295"/>
          </p:nvPr>
        </p:nvSpPr>
        <p:spPr>
          <a:xfrm>
            <a:off x="609600" y="304800"/>
            <a:ext cx="6346825" cy="561975"/>
          </a:xfrm>
        </p:spPr>
        <p:txBody>
          <a:bodyPr/>
          <a:lstStyle/>
          <a:p>
            <a:pPr eaLnBrk="1" hangingPunct="1"/>
            <a:r>
              <a:rPr lang="zh-CN" altLang="en-US" sz="4000" kern="1200" dirty="0" smtClean="0">
                <a:solidFill>
                  <a:schemeClr val="tx1"/>
                </a:solidFill>
                <a:latin typeface="Times New Roman" charset="0"/>
                <a:ea typeface="黑体" charset="-122"/>
                <a:cs typeface="+mn-cs"/>
              </a:rPr>
              <a:t>提纲</a:t>
            </a:r>
            <a:endParaRPr lang="zh-CN" altLang="en-US" sz="4000" kern="1200" dirty="0">
              <a:solidFill>
                <a:schemeClr val="tx1"/>
              </a:solidFill>
              <a:latin typeface="Times New Roman" charset="0"/>
              <a:ea typeface="黑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279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历史进程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76747075"/>
              </p:ext>
            </p:extLst>
          </p:nvPr>
        </p:nvGraphicFramePr>
        <p:xfrm>
          <a:off x="609600" y="1295400"/>
          <a:ext cx="7883525" cy="3957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340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历史进程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147060329"/>
              </p:ext>
            </p:extLst>
          </p:nvPr>
        </p:nvGraphicFramePr>
        <p:xfrm>
          <a:off x="484909" y="551584"/>
          <a:ext cx="7883525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09600" y="3312968"/>
            <a:ext cx="81018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规则系统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系统的核心，是由</a:t>
            </a:r>
            <a:r>
              <a:rPr lang="zh-CN" altLang="en-US" dirty="0" smtClean="0">
                <a:solidFill>
                  <a:srgbClr val="FF0000"/>
                </a:solidFill>
              </a:rPr>
              <a:t>专家</a:t>
            </a:r>
            <a:r>
              <a:rPr lang="zh-CN" altLang="en-US" dirty="0" smtClean="0"/>
              <a:t>写的一系列规则组成。规则往往都是硬性</a:t>
            </a:r>
            <a:r>
              <a:rPr lang="en-US" altLang="zh-CN" dirty="0" smtClean="0"/>
              <a:t>(Hard)</a:t>
            </a:r>
            <a:r>
              <a:rPr lang="zh-CN" altLang="en-US" dirty="0" smtClean="0"/>
              <a:t>规则，</a:t>
            </a:r>
            <a:endParaRPr lang="en-US" altLang="zh-CN" dirty="0" smtClean="0"/>
          </a:p>
          <a:p>
            <a:r>
              <a:rPr lang="zh-CN" altLang="en-US" dirty="0" smtClean="0"/>
              <a:t>而</a:t>
            </a:r>
            <a:r>
              <a:rPr lang="zh-CN" altLang="en-US" dirty="0" smtClean="0">
                <a:solidFill>
                  <a:srgbClr val="FF0000"/>
                </a:solidFill>
              </a:rPr>
              <a:t>非概率性</a:t>
            </a:r>
            <a:r>
              <a:rPr lang="en-US" altLang="zh-CN" dirty="0" smtClean="0"/>
              <a:t>(soft)</a:t>
            </a:r>
            <a:r>
              <a:rPr lang="zh-CN" altLang="en-US" dirty="0" smtClean="0"/>
              <a:t>规则。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问题：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真实世界的规则远远多于专家制定出来的是规则。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真实世界的规则往往是概率性的规则。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但是，现在在工业界中任然广泛适用：简单，有效，快速。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11442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历史进程</a:t>
            </a:r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484909" y="551584"/>
          <a:ext cx="7883525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91115" y="3531275"/>
            <a:ext cx="62288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规则系统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“豆瓣酱用英语怎么说？”</a:t>
            </a:r>
            <a:endParaRPr lang="en-US" altLang="zh-CN" dirty="0" smtClean="0"/>
          </a:p>
          <a:p>
            <a:r>
              <a:rPr lang="zh-CN" altLang="en-US" dirty="0" smtClean="0"/>
              <a:t>规则：“</a:t>
            </a:r>
            <a:r>
              <a:rPr lang="en-US" altLang="zh-CN" dirty="0" smtClean="0"/>
              <a:t>xx</a:t>
            </a:r>
            <a:r>
              <a:rPr lang="zh-CN" altLang="en-US" dirty="0" smtClean="0"/>
              <a:t>用英语怎么说？”</a:t>
            </a:r>
            <a:r>
              <a:rPr lang="en-US" altLang="zh-CN" dirty="0" smtClean="0"/>
              <a:t>=&gt;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translate</a:t>
            </a:r>
            <a:r>
              <a:rPr lang="en-US" altLang="zh-CN" dirty="0"/>
              <a:t>(</a:t>
            </a:r>
            <a:r>
              <a:rPr lang="en-US" altLang="zh-CN" dirty="0" smtClean="0"/>
              <a:t>XX,</a:t>
            </a:r>
            <a:r>
              <a:rPr lang="zh-CN" altLang="en-US" dirty="0" smtClean="0"/>
              <a:t> </a:t>
            </a:r>
            <a:r>
              <a:rPr lang="en-US" altLang="zh-CN" dirty="0" smtClean="0"/>
              <a:t>English)</a:t>
            </a:r>
          </a:p>
          <a:p>
            <a:endParaRPr lang="en-US" dirty="0"/>
          </a:p>
          <a:p>
            <a:r>
              <a:rPr lang="en-US" altLang="zh-CN" dirty="0" smtClean="0"/>
              <a:t>”</a:t>
            </a:r>
            <a:r>
              <a:rPr lang="zh-CN" altLang="en-US" dirty="0" smtClean="0"/>
              <a:t>我饿了</a:t>
            </a:r>
            <a:r>
              <a:rPr lang="en-US" altLang="zh-CN" dirty="0" smtClean="0"/>
              <a:t>”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zh-CN" altLang="en-US" dirty="0" smtClean="0"/>
              <a:t>规则：</a:t>
            </a:r>
            <a:r>
              <a:rPr lang="en-US" altLang="zh-CN" dirty="0" smtClean="0"/>
              <a:t>“</a:t>
            </a:r>
            <a:r>
              <a:rPr lang="zh-CN" altLang="en-US" dirty="0" smtClean="0"/>
              <a:t>我饿</a:t>
            </a:r>
            <a:r>
              <a:rPr lang="en-US" altLang="zh-CN" dirty="0" smtClean="0"/>
              <a:t>(</a:t>
            </a:r>
            <a:r>
              <a:rPr lang="zh-CN" altLang="en-US" dirty="0" smtClean="0"/>
              <a:t>死</a:t>
            </a:r>
            <a:r>
              <a:rPr lang="en-US" altLang="zh-CN" dirty="0" smtClean="0"/>
              <a:t>)</a:t>
            </a:r>
            <a:r>
              <a:rPr lang="zh-CN" altLang="en-US" dirty="0" smtClean="0"/>
              <a:t>了</a:t>
            </a:r>
            <a:r>
              <a:rPr lang="en-US" altLang="zh-CN" dirty="0" smtClean="0"/>
              <a:t>”</a:t>
            </a:r>
            <a:r>
              <a:rPr lang="zh-CN" altLang="en-US" dirty="0" smtClean="0"/>
              <a:t> </a:t>
            </a:r>
            <a:r>
              <a:rPr lang="en-US" altLang="zh-CN" dirty="0" smtClean="0"/>
              <a:t>=&gt;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recommend(</a:t>
            </a:r>
            <a:r>
              <a:rPr lang="zh-CN" altLang="en-US" dirty="0" smtClean="0"/>
              <a:t>饭店，地点</a:t>
            </a:r>
            <a:r>
              <a:rPr lang="en-US" altLang="zh-CN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4027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历史进程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186254435"/>
              </p:ext>
            </p:extLst>
          </p:nvPr>
        </p:nvGraphicFramePr>
        <p:xfrm>
          <a:off x="484909" y="551584"/>
          <a:ext cx="7883525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45994" y="3406676"/>
            <a:ext cx="687880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概率系统</a:t>
            </a:r>
            <a:endParaRPr lang="en-US" altLang="zh-CN" dirty="0" smtClean="0"/>
          </a:p>
          <a:p>
            <a:endParaRPr lang="en-US" dirty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 规则从</a:t>
            </a:r>
            <a:r>
              <a:rPr lang="zh-CN" altLang="en-US" dirty="0" smtClean="0">
                <a:solidFill>
                  <a:srgbClr val="FF0000"/>
                </a:solidFill>
              </a:rPr>
              <a:t>数据</a:t>
            </a:r>
            <a:r>
              <a:rPr lang="zh-CN" altLang="en-US" dirty="0" smtClean="0"/>
              <a:t>中抽取出来，而不是由专家撰写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 规则是有</a:t>
            </a:r>
            <a:r>
              <a:rPr lang="zh-CN" altLang="en-US" dirty="0" smtClean="0">
                <a:solidFill>
                  <a:srgbClr val="FF0000"/>
                </a:solidFill>
              </a:rPr>
              <a:t>概率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zh-CN" altLang="en-US" dirty="0" smtClean="0"/>
              <a:t>优点：规则更加贴近于真实事件中的规则，因而效果往往比较好。</a:t>
            </a:r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230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历史进程</a:t>
            </a:r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484909" y="551584"/>
          <a:ext cx="7883525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39091" y="3380509"/>
            <a:ext cx="71143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概率系统</a:t>
            </a:r>
            <a:endParaRPr lang="en-US" altLang="zh-CN" dirty="0" smtClean="0"/>
          </a:p>
          <a:p>
            <a:endParaRPr lang="en-US" dirty="0"/>
          </a:p>
          <a:p>
            <a:r>
              <a:rPr lang="en-US" dirty="0">
                <a:hlinkClick r:id="rId8"/>
              </a:rPr>
              <a:t>A statistical approach to machine </a:t>
            </a:r>
            <a:r>
              <a:rPr lang="en-US" dirty="0" smtClean="0">
                <a:hlinkClick r:id="rId8"/>
              </a:rPr>
              <a:t>translation</a:t>
            </a:r>
            <a:endParaRPr lang="en-US" dirty="0" smtClean="0"/>
          </a:p>
          <a:p>
            <a:r>
              <a:rPr lang="en-US" dirty="0">
                <a:solidFill>
                  <a:schemeClr val="accent2"/>
                </a:solidFill>
              </a:rPr>
              <a:t>Peter F Brown</a:t>
            </a:r>
            <a:r>
              <a:rPr lang="en-US" dirty="0"/>
              <a:t>, John </a:t>
            </a:r>
            <a:r>
              <a:rPr lang="en-US" dirty="0" err="1"/>
              <a:t>Cocke</a:t>
            </a:r>
            <a:r>
              <a:rPr lang="en-US" dirty="0"/>
              <a:t>, Stephen A Della </a:t>
            </a:r>
            <a:r>
              <a:rPr lang="en-US" dirty="0" err="1"/>
              <a:t>Pietra</a:t>
            </a:r>
            <a:r>
              <a:rPr lang="en-US" dirty="0"/>
              <a:t>, Vincent J Della </a:t>
            </a:r>
            <a:r>
              <a:rPr lang="en-US" dirty="0" err="1"/>
              <a:t>Pietra</a:t>
            </a:r>
            <a:r>
              <a:rPr lang="en-US" dirty="0"/>
              <a:t>, Fredrick </a:t>
            </a:r>
            <a:r>
              <a:rPr lang="en-US" dirty="0" err="1"/>
              <a:t>Jelinek</a:t>
            </a:r>
            <a:r>
              <a:rPr lang="en-US" dirty="0"/>
              <a:t>, John D Lafferty, </a:t>
            </a:r>
            <a:r>
              <a:rPr lang="en-US" dirty="0">
                <a:solidFill>
                  <a:schemeClr val="accent2"/>
                </a:solidFill>
              </a:rPr>
              <a:t>Robert L Mercer</a:t>
            </a:r>
            <a:r>
              <a:rPr lang="en-US" dirty="0"/>
              <a:t>, Paul S </a:t>
            </a:r>
            <a:r>
              <a:rPr lang="en-US" dirty="0" err="1"/>
              <a:t>Roossin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Computational </a:t>
            </a:r>
            <a:r>
              <a:rPr lang="en-US" dirty="0"/>
              <a:t>linguistics 16 (2), </a:t>
            </a:r>
            <a:r>
              <a:rPr lang="en-US" dirty="0" smtClean="0"/>
              <a:t>79-85</a:t>
            </a:r>
            <a:endParaRPr lang="en-US" dirty="0"/>
          </a:p>
          <a:p>
            <a:r>
              <a:rPr lang="en-US" altLang="zh-CN" dirty="0" smtClean="0"/>
              <a:t>Publication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Date:</a:t>
            </a:r>
            <a:r>
              <a:rPr lang="zh-CN" altLang="en-US" dirty="0" smtClean="0"/>
              <a:t> </a:t>
            </a:r>
            <a:r>
              <a:rPr lang="en-US" altLang="zh-CN" dirty="0" smtClean="0"/>
              <a:t>1990/6/1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053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历史进程</a:t>
            </a:r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484909" y="551584"/>
          <a:ext cx="7883525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/>
          <p:cNvSpPr/>
          <p:nvPr/>
        </p:nvSpPr>
        <p:spPr>
          <a:xfrm>
            <a:off x="457200" y="5586194"/>
            <a:ext cx="8499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www.bloomberg.com</a:t>
            </a:r>
            <a:r>
              <a:rPr lang="en-US" dirty="0"/>
              <a:t>/news/articles/2016-11-21/how-renaissance-s-medallion-fund-became-finance-s-blackest-box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200" y="2906522"/>
            <a:ext cx="2296032" cy="27322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/>
          <a:srcRect b="10000"/>
          <a:stretch/>
        </p:blipFill>
        <p:spPr>
          <a:xfrm>
            <a:off x="1066800" y="2895600"/>
            <a:ext cx="3582429" cy="26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4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历史进程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3870" y="124991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概率系统的一般工作方式</a:t>
            </a:r>
            <a:endParaRPr lang="en-US" altLang="zh-C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32078" y="41910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71600" y="1752600"/>
            <a:ext cx="5545277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任务： “豆瓣酱用英语怎么说” </a:t>
            </a:r>
            <a:r>
              <a:rPr lang="en-US" altLang="zh-CN" dirty="0" smtClean="0"/>
              <a:t>=&gt;</a:t>
            </a:r>
            <a:r>
              <a:rPr lang="zh-CN" altLang="en-US" dirty="0" smtClean="0"/>
              <a:t>  </a:t>
            </a:r>
            <a:r>
              <a:rPr lang="en-US" altLang="zh-CN" dirty="0" smtClean="0"/>
              <a:t>translate(</a:t>
            </a:r>
            <a:r>
              <a:rPr lang="zh-CN" altLang="en-US" dirty="0" smtClean="0"/>
              <a:t>豆瓣酱，</a:t>
            </a:r>
            <a:r>
              <a:rPr lang="en-US" altLang="zh-CN" dirty="0" err="1" smtClean="0"/>
              <a:t>Eng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25782" y="47105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67000" y="2346343"/>
            <a:ext cx="5343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子任务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 找出目标语言 “</a:t>
            </a:r>
            <a:r>
              <a:rPr lang="zh-CN" altLang="en-US" dirty="0"/>
              <a:t>豆瓣酱用</a:t>
            </a:r>
            <a:r>
              <a:rPr lang="zh-CN" altLang="en-US" dirty="0">
                <a:solidFill>
                  <a:srgbClr val="FF0000"/>
                </a:solidFill>
              </a:rPr>
              <a:t>英语</a:t>
            </a:r>
            <a:r>
              <a:rPr lang="zh-CN" altLang="en-US" dirty="0"/>
              <a:t>怎么说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r>
              <a:rPr lang="zh-CN" altLang="en-US" dirty="0" smtClean="0"/>
              <a:t>子任务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 找出翻译目标 “</a:t>
            </a:r>
            <a:r>
              <a:rPr lang="zh-CN" altLang="en-US" dirty="0">
                <a:solidFill>
                  <a:srgbClr val="00B050"/>
                </a:solidFill>
              </a:rPr>
              <a:t>豆瓣酱</a:t>
            </a:r>
            <a:r>
              <a:rPr lang="zh-CN" altLang="en-US" dirty="0"/>
              <a:t>用</a:t>
            </a:r>
            <a:r>
              <a:rPr lang="zh-CN" altLang="en-US" dirty="0">
                <a:solidFill>
                  <a:schemeClr val="tx2"/>
                </a:solidFill>
              </a:rPr>
              <a:t>英语</a:t>
            </a:r>
            <a:r>
              <a:rPr lang="zh-CN" altLang="en-US" dirty="0"/>
              <a:t>怎么说</a:t>
            </a:r>
            <a:r>
              <a:rPr lang="zh-CN" altLang="en-US" dirty="0" smtClean="0"/>
              <a:t>”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6943" y="2369588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流程设计</a:t>
            </a:r>
            <a:endParaRPr lang="en-US" altLang="zh-CN" dirty="0" smtClean="0"/>
          </a:p>
          <a:p>
            <a:r>
              <a:rPr lang="zh-CN" altLang="en-US" dirty="0" smtClean="0"/>
              <a:t>“序列标注问题”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67000" y="3177385"/>
            <a:ext cx="2723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训练数据</a:t>
            </a:r>
            <a:r>
              <a:rPr lang="zh-CN" altLang="en-US" dirty="0">
                <a:sym typeface="Wingdings"/>
              </a:rPr>
              <a:t> </a:t>
            </a:r>
            <a:r>
              <a:rPr lang="zh-CN" altLang="en-US" dirty="0" smtClean="0">
                <a:sym typeface="Wingdings"/>
              </a:rPr>
              <a:t>（子任务</a:t>
            </a:r>
            <a:r>
              <a:rPr lang="en-US" altLang="zh-CN" dirty="0" smtClean="0">
                <a:sym typeface="Wingdings"/>
              </a:rPr>
              <a:t>1</a:t>
            </a:r>
            <a:r>
              <a:rPr lang="zh-CN" altLang="en-US" dirty="0" smtClean="0">
                <a:sym typeface="Wingdings"/>
              </a:rPr>
              <a:t>）</a:t>
            </a:r>
            <a:endParaRPr lang="en-US" altLang="zh-CN" dirty="0" smtClean="0"/>
          </a:p>
          <a:p>
            <a:r>
              <a:rPr lang="zh-CN" altLang="en-US" dirty="0" smtClean="0"/>
              <a:t>“豆瓣酱用</a:t>
            </a:r>
            <a:r>
              <a:rPr lang="zh-CN" altLang="en-US" dirty="0" smtClean="0">
                <a:solidFill>
                  <a:schemeClr val="accent2"/>
                </a:solidFill>
              </a:rPr>
              <a:t>英语</a:t>
            </a:r>
            <a:r>
              <a:rPr lang="zh-CN" altLang="en-US" dirty="0" smtClean="0"/>
              <a:t>怎么说”</a:t>
            </a:r>
            <a:endParaRPr lang="en-US" altLang="zh-CN" dirty="0" smtClean="0"/>
          </a:p>
          <a:p>
            <a:r>
              <a:rPr lang="zh-CN" altLang="en-US" dirty="0" smtClean="0"/>
              <a:t>“茄子用</a:t>
            </a:r>
            <a:r>
              <a:rPr lang="zh-CN" altLang="en-US" dirty="0">
                <a:solidFill>
                  <a:schemeClr val="accent2"/>
                </a:solidFill>
              </a:rPr>
              <a:t>英语</a:t>
            </a:r>
            <a:r>
              <a:rPr lang="zh-CN" altLang="en-US" dirty="0"/>
              <a:t>怎么说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r>
              <a:rPr lang="zh-CN" altLang="en-US" dirty="0" smtClean="0"/>
              <a:t>“黄瓜怎么翻译成</a:t>
            </a:r>
            <a:r>
              <a:rPr lang="zh-CN" altLang="en-US" dirty="0" smtClean="0">
                <a:solidFill>
                  <a:schemeClr val="accent2"/>
                </a:solidFill>
              </a:rPr>
              <a:t>英语</a:t>
            </a:r>
            <a:r>
              <a:rPr lang="zh-CN" altLang="en-US" dirty="0" smtClean="0"/>
              <a:t>”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9600" y="344221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收集训练数据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9600" y="46482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预处理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667000" y="4648200"/>
            <a:ext cx="2969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分词</a:t>
            </a:r>
            <a:endParaRPr lang="en-US" altLang="zh-CN" dirty="0" smtClean="0"/>
          </a:p>
          <a:p>
            <a:r>
              <a:rPr lang="zh-CN" altLang="en-US" dirty="0"/>
              <a:t>“豆瓣</a:t>
            </a:r>
            <a:r>
              <a:rPr lang="zh-CN" altLang="en-US" dirty="0" smtClean="0"/>
              <a:t>酱 用 </a:t>
            </a:r>
            <a:r>
              <a:rPr lang="zh-CN" altLang="en-US" dirty="0" smtClean="0">
                <a:solidFill>
                  <a:schemeClr val="accent2"/>
                </a:solidFill>
              </a:rPr>
              <a:t>英语 </a:t>
            </a:r>
            <a:r>
              <a:rPr lang="zh-CN" altLang="en-US" dirty="0" smtClean="0"/>
              <a:t>怎么</a:t>
            </a:r>
            <a:r>
              <a:rPr lang="zh-CN" altLang="en-US" dirty="0"/>
              <a:t>说”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8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历史进程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3870" y="124991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概率系统的一般工作方式</a:t>
            </a:r>
            <a:endParaRPr lang="en-US" altLang="zh-C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32078" y="41910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25782" y="47105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19400" y="4286071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0.1</a:t>
            </a:r>
            <a:r>
              <a:rPr lang="zh-CN" altLang="en-US" dirty="0" smtClean="0"/>
              <a:t> 茄子： </a:t>
            </a:r>
            <a:r>
              <a:rPr lang="en-US" altLang="zh-CN" dirty="0" smtClean="0"/>
              <a:t>_</a:t>
            </a:r>
            <a:r>
              <a:rPr lang="zh-CN" altLang="en-US" dirty="0" smtClean="0"/>
              <a:t> 用</a:t>
            </a:r>
            <a:endParaRPr lang="en-US" altLang="zh-CN" dirty="0" smtClean="0"/>
          </a:p>
          <a:p>
            <a:r>
              <a:rPr lang="en-US" altLang="zh-CN" dirty="0" smtClean="0"/>
              <a:t>0.1</a:t>
            </a:r>
            <a:r>
              <a:rPr lang="zh-CN" altLang="en-US" dirty="0" smtClean="0"/>
              <a:t> 用： 豆瓣酱</a:t>
            </a:r>
            <a:endParaRPr lang="en-US" altLang="zh-CN" dirty="0" smtClean="0"/>
          </a:p>
          <a:p>
            <a:r>
              <a:rPr lang="en-US" altLang="zh-CN" dirty="0" smtClean="0"/>
              <a:t>0.9</a:t>
            </a:r>
            <a:r>
              <a:rPr lang="zh-CN" altLang="en-US" dirty="0" smtClean="0"/>
              <a:t> 英语： 用 怎么说</a:t>
            </a:r>
            <a:endParaRPr lang="en-US" altLang="zh-CN" dirty="0" smtClean="0"/>
          </a:p>
          <a:p>
            <a:r>
              <a:rPr lang="en-US" altLang="zh-CN" dirty="0" smtClean="0"/>
              <a:t>0.1</a:t>
            </a:r>
            <a:r>
              <a:rPr lang="zh-CN" altLang="en-US" dirty="0" smtClean="0"/>
              <a:t> 怎么说： 英语 </a:t>
            </a:r>
            <a:r>
              <a:rPr lang="en-US" altLang="zh-CN" dirty="0"/>
              <a:t>_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6943" y="18288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抽取特征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9600" y="344221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分类器</a:t>
            </a:r>
            <a:endParaRPr lang="en-US" altLang="zh-CN" dirty="0" smtClean="0"/>
          </a:p>
          <a:p>
            <a:r>
              <a:rPr lang="zh-CN" altLang="en-US" dirty="0" smtClean="0"/>
              <a:t>“概率规则”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34903" y="3669268"/>
            <a:ext cx="3032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SVM/Neural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mr-IN" altLang="zh-CN" dirty="0" smtClean="0"/>
              <a:t>…</a:t>
            </a:r>
            <a:r>
              <a:rPr lang="en-US" altLang="zh-CN" dirty="0" smtClean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43412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预测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819400" y="1828800"/>
            <a:ext cx="373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前后各一个词</a:t>
            </a:r>
            <a:endParaRPr lang="en-US" altLang="zh-CN" dirty="0" smtClean="0"/>
          </a:p>
          <a:p>
            <a:r>
              <a:rPr lang="en-US" altLang="zh-CN" dirty="0" smtClean="0"/>
              <a:t>0</a:t>
            </a:r>
            <a:r>
              <a:rPr lang="zh-CN" altLang="en-US" dirty="0" smtClean="0"/>
              <a:t> 豆瓣酱： </a:t>
            </a:r>
            <a:r>
              <a:rPr lang="en-US" altLang="zh-CN" dirty="0" smtClean="0"/>
              <a:t>_</a:t>
            </a:r>
            <a:r>
              <a:rPr lang="zh-CN" altLang="en-US" dirty="0" smtClean="0"/>
              <a:t> 用</a:t>
            </a:r>
            <a:endParaRPr lang="en-US" altLang="zh-CN" dirty="0" smtClean="0"/>
          </a:p>
          <a:p>
            <a:r>
              <a:rPr lang="en-US" altLang="zh-CN" dirty="0" smtClean="0"/>
              <a:t>0</a:t>
            </a:r>
            <a:r>
              <a:rPr lang="zh-CN" altLang="en-US" dirty="0" smtClean="0"/>
              <a:t> 用： 豆瓣酱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 英语： 用 怎么说</a:t>
            </a:r>
            <a:endParaRPr lang="en-US" altLang="zh-CN" dirty="0" smtClean="0"/>
          </a:p>
          <a:p>
            <a:r>
              <a:rPr lang="en-US" altLang="zh-CN" dirty="0" smtClean="0"/>
              <a:t>0</a:t>
            </a:r>
            <a:r>
              <a:rPr lang="zh-CN" altLang="en-US" dirty="0" smtClean="0"/>
              <a:t> 怎么说： 英语 </a:t>
            </a:r>
            <a:r>
              <a:rPr lang="en-US" altLang="zh-CN" dirty="0"/>
              <a:t>_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" y="5726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评价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19400" y="5715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计算准确率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687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 idx="4294967295"/>
          </p:nvPr>
        </p:nvSpPr>
        <p:spPr>
          <a:xfrm>
            <a:off x="609600" y="304800"/>
            <a:ext cx="6346825" cy="561975"/>
          </a:xfrm>
        </p:spPr>
        <p:txBody>
          <a:bodyPr/>
          <a:lstStyle/>
          <a:p>
            <a:pPr eaLnBrk="1" hangingPunct="1"/>
            <a:r>
              <a:rPr lang="zh-CN" altLang="en-US" sz="4000" kern="1200" dirty="0" smtClean="0">
                <a:solidFill>
                  <a:schemeClr val="tx1"/>
                </a:solidFill>
                <a:latin typeface="Times New Roman" charset="0"/>
                <a:ea typeface="黑体" charset="-122"/>
                <a:cs typeface="+mn-cs"/>
              </a:rPr>
              <a:t>课程说明</a:t>
            </a:r>
            <a:endParaRPr lang="zh-CN" altLang="en-US" sz="4000" kern="1200" dirty="0">
              <a:solidFill>
                <a:schemeClr val="tx1"/>
              </a:solidFill>
              <a:latin typeface="Times New Roman" charset="0"/>
              <a:ea typeface="黑体" charset="-122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196752"/>
            <a:ext cx="8147248" cy="4929410"/>
          </a:xfrm>
        </p:spPr>
        <p:txBody>
          <a:bodyPr/>
          <a:lstStyle/>
          <a:p>
            <a:r>
              <a:rPr lang="zh-CN" altLang="en-US" dirty="0" smtClean="0"/>
              <a:t>积极互动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每讲</a:t>
            </a:r>
            <a:r>
              <a:rPr lang="en-US" altLang="zh-CN" dirty="0" smtClean="0"/>
              <a:t>10</a:t>
            </a:r>
            <a:r>
              <a:rPr lang="zh-CN" altLang="en-US" dirty="0" smtClean="0"/>
              <a:t>分钟左右，会回答大家相关的问题</a:t>
            </a:r>
            <a:r>
              <a:rPr lang="en-US" altLang="zh-CN" dirty="0" smtClean="0"/>
              <a:t>(</a:t>
            </a:r>
            <a:r>
              <a:rPr lang="zh-CN" altLang="en-US" dirty="0" smtClean="0"/>
              <a:t>留言区提问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中场休息</a:t>
            </a:r>
            <a:r>
              <a:rPr lang="en-US" altLang="zh-CN" dirty="0" smtClean="0"/>
              <a:t>5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r>
              <a:rPr lang="zh-CN" altLang="en-US" dirty="0" smtClean="0"/>
              <a:t>线下提问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小象问答社区提问：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2"/>
            <a:r>
              <a:rPr lang="en-US" altLang="zh-CN" dirty="0" smtClean="0">
                <a:hlinkClick r:id="rId2"/>
              </a:rPr>
              <a:t>http</a:t>
            </a:r>
            <a:r>
              <a:rPr lang="en-US" altLang="zh-CN" dirty="0">
                <a:hlinkClick r:id="rId2"/>
              </a:rPr>
              <a:t>://wenda.chinahadoop.cn</a:t>
            </a:r>
            <a:r>
              <a:rPr lang="en-US" altLang="zh-CN" dirty="0" smtClean="0">
                <a:hlinkClick r:id="rId2"/>
              </a:rPr>
              <a:t>/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每个提问的帖子需要加上标签“自然语言处理”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微信群提问：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“</a:t>
            </a:r>
            <a:r>
              <a:rPr lang="en-US" altLang="zh-CN" dirty="0" smtClean="0"/>
              <a:t>QNLP+</a:t>
            </a:r>
            <a:r>
              <a:rPr lang="zh-CN" altLang="en-US" dirty="0" smtClean="0"/>
              <a:t>月日时分”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@</a:t>
            </a:r>
            <a:r>
              <a:rPr lang="zh-CN" altLang="en-US" dirty="0" smtClean="0"/>
              <a:t>我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“</a:t>
            </a:r>
            <a:r>
              <a:rPr lang="en-US" altLang="zh-CN" dirty="0" smtClean="0"/>
              <a:t>QNLP06282012</a:t>
            </a:r>
            <a:r>
              <a:rPr lang="zh-CN" altLang="en-US" dirty="0" smtClean="0"/>
              <a:t> </a:t>
            </a:r>
            <a:r>
              <a:rPr lang="en-US" altLang="zh-CN" dirty="0" smtClean="0"/>
              <a:t>@</a:t>
            </a:r>
            <a:r>
              <a:rPr lang="zh-CN" altLang="en-US" dirty="0" smtClean="0"/>
              <a:t>史兴 请问学习自然语言有前途么？”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“</a:t>
            </a:r>
            <a:r>
              <a:rPr lang="en-US" altLang="zh-CN" dirty="0" smtClean="0"/>
              <a:t>ANLP06282012</a:t>
            </a:r>
            <a:r>
              <a:rPr lang="zh-CN" altLang="en-US" dirty="0" smtClean="0"/>
              <a:t> 没有”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如果你有时间的话，把你问的问题整理到小象问答社区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QQ</a:t>
            </a:r>
            <a:r>
              <a:rPr lang="zh-CN" altLang="en-US" dirty="0" smtClean="0"/>
              <a:t>群提问：很少用</a:t>
            </a:r>
            <a:r>
              <a:rPr lang="en-US" altLang="zh-CN" dirty="0" smtClean="0"/>
              <a:t>QQ</a:t>
            </a:r>
          </a:p>
        </p:txBody>
      </p:sp>
    </p:spTree>
    <p:extLst>
      <p:ext uri="{BB962C8B-B14F-4D97-AF65-F5344CB8AC3E}">
        <p14:creationId xmlns:p14="http://schemas.microsoft.com/office/powerpoint/2010/main" val="9746739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历史进程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3870" y="124991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概率系统的一般工作方式</a:t>
            </a:r>
            <a:endParaRPr lang="en-US" altLang="zh-CN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570307" y="47105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32218" y="3580715"/>
            <a:ext cx="123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抽取特征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48962" y="395004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分类器</a:t>
            </a:r>
            <a:endParaRPr lang="en-US" altLang="zh-CN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902325" y="43193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预测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03794" y="47105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评价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19200" y="2342056"/>
            <a:ext cx="125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流程设计</a:t>
            </a:r>
            <a:endParaRPr lang="en-US" altLang="zh-CN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2057400" y="27432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收集训练数据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3837" y="31881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预处理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79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历史进程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3870" y="124991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概率系统的一般工作方式</a:t>
            </a:r>
            <a:endParaRPr lang="en-US" altLang="zh-CN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570307" y="47105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250244"/>
              </p:ext>
            </p:extLst>
          </p:nvPr>
        </p:nvGraphicFramePr>
        <p:xfrm>
          <a:off x="914400" y="2133600"/>
          <a:ext cx="73152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24"/>
                <a:gridCol w="1450562"/>
                <a:gridCol w="1743014"/>
                <a:gridCol w="18288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开发时间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对下限的影响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对上限的影响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流程设计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++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收集训练数据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+++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预处理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特征抽取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++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分类器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预测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评价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++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686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历史进程</a:t>
            </a:r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484909" y="551584"/>
          <a:ext cx="7883525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87268" y="3080039"/>
            <a:ext cx="687880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概率系统</a:t>
            </a:r>
            <a:endParaRPr lang="en-US" altLang="zh-CN" dirty="0" smtClean="0"/>
          </a:p>
          <a:p>
            <a:endParaRPr lang="en-US" dirty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 规则从</a:t>
            </a:r>
            <a:r>
              <a:rPr lang="zh-CN" altLang="en-US" dirty="0" smtClean="0">
                <a:solidFill>
                  <a:srgbClr val="FF0000"/>
                </a:solidFill>
              </a:rPr>
              <a:t>数据</a:t>
            </a:r>
            <a:r>
              <a:rPr lang="zh-CN" altLang="en-US" dirty="0" smtClean="0"/>
              <a:t>中抽取出来，而不是由专家撰写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 规则是有</a:t>
            </a:r>
            <a:r>
              <a:rPr lang="zh-CN" altLang="en-US" dirty="0" smtClean="0">
                <a:solidFill>
                  <a:srgbClr val="FF0000"/>
                </a:solidFill>
              </a:rPr>
              <a:t>概率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优点：规则更加贴近于真实事件中的规则，因而效果往往比较好。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缺点：特征是由</a:t>
            </a:r>
            <a:r>
              <a:rPr lang="zh-CN" altLang="en-US" dirty="0" smtClean="0">
                <a:solidFill>
                  <a:schemeClr val="accent2"/>
                </a:solidFill>
              </a:rPr>
              <a:t>专家</a:t>
            </a:r>
            <a:r>
              <a:rPr lang="zh-CN" altLang="en-US" dirty="0" smtClean="0"/>
              <a:t>指定的；</a:t>
            </a:r>
            <a:endParaRPr lang="en-US" altLang="zh-CN" dirty="0" smtClean="0"/>
          </a:p>
          <a:p>
            <a:r>
              <a:rPr lang="zh-CN" altLang="en-US" dirty="0"/>
              <a:t> </a:t>
            </a:r>
            <a:r>
              <a:rPr lang="zh-CN" altLang="en-US" dirty="0" smtClean="0"/>
              <a:t>        流程是由</a:t>
            </a:r>
            <a:r>
              <a:rPr lang="zh-CN" altLang="en-US" dirty="0" smtClean="0">
                <a:solidFill>
                  <a:schemeClr val="accent2"/>
                </a:solidFill>
              </a:rPr>
              <a:t>专家</a:t>
            </a:r>
            <a:r>
              <a:rPr lang="zh-CN" altLang="en-US" dirty="0" smtClean="0"/>
              <a:t>设计的；</a:t>
            </a:r>
            <a:endParaRPr lang="en-US" altLang="zh-CN" dirty="0" smtClean="0"/>
          </a:p>
          <a:p>
            <a:r>
              <a:rPr lang="zh-CN" altLang="en-US" dirty="0" smtClean="0"/>
              <a:t>         经常存在独立的</a:t>
            </a:r>
            <a:r>
              <a:rPr lang="zh-CN" altLang="en-US" dirty="0" smtClean="0">
                <a:solidFill>
                  <a:schemeClr val="accent2"/>
                </a:solidFill>
              </a:rPr>
              <a:t>子任务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733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历史进程</a:t>
            </a:r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484909" y="551584"/>
          <a:ext cx="7883525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9382" y="3551872"/>
            <a:ext cx="8666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深度学习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         特征是由</a:t>
            </a:r>
            <a:r>
              <a:rPr lang="zh-CN" altLang="en-US" dirty="0" smtClean="0">
                <a:solidFill>
                  <a:schemeClr val="accent2"/>
                </a:solidFill>
              </a:rPr>
              <a:t>专家</a:t>
            </a:r>
            <a:r>
              <a:rPr lang="zh-CN" altLang="en-US" dirty="0" smtClean="0"/>
              <a:t>指定的；   </a:t>
            </a:r>
            <a:r>
              <a:rPr lang="en-US" altLang="zh-CN" dirty="0" smtClean="0"/>
              <a:t>=&gt;</a:t>
            </a:r>
            <a:r>
              <a:rPr lang="zh-CN" altLang="en-US" dirty="0" smtClean="0"/>
              <a:t> 特征是由深度学习自己提取的</a:t>
            </a:r>
            <a:endParaRPr lang="en-US" altLang="zh-CN" dirty="0" smtClean="0"/>
          </a:p>
          <a:p>
            <a:r>
              <a:rPr lang="zh-CN" altLang="en-US" dirty="0"/>
              <a:t> </a:t>
            </a:r>
            <a:r>
              <a:rPr lang="zh-CN" altLang="en-US" dirty="0" smtClean="0"/>
              <a:t>        流程是由</a:t>
            </a:r>
            <a:r>
              <a:rPr lang="zh-CN" altLang="en-US" dirty="0" smtClean="0">
                <a:solidFill>
                  <a:schemeClr val="accent2"/>
                </a:solidFill>
              </a:rPr>
              <a:t>专家</a:t>
            </a:r>
            <a:r>
              <a:rPr lang="zh-CN" altLang="en-US" dirty="0" smtClean="0"/>
              <a:t>设计的；  </a:t>
            </a:r>
            <a:r>
              <a:rPr lang="en-US" altLang="zh-CN" dirty="0" smtClean="0"/>
              <a:t>=&gt;</a:t>
            </a:r>
            <a:r>
              <a:rPr lang="zh-CN" altLang="en-US" dirty="0"/>
              <a:t> </a:t>
            </a:r>
            <a:r>
              <a:rPr lang="zh-CN" altLang="en-US" dirty="0" smtClean="0"/>
              <a:t>模型结构是由专家设计的</a:t>
            </a:r>
            <a:endParaRPr lang="en-US" altLang="zh-CN" dirty="0" smtClean="0"/>
          </a:p>
          <a:p>
            <a:r>
              <a:rPr lang="zh-CN" altLang="en-US" dirty="0" smtClean="0"/>
              <a:t>         经常存在独立的</a:t>
            </a:r>
            <a:r>
              <a:rPr lang="zh-CN" altLang="en-US" dirty="0" smtClean="0">
                <a:solidFill>
                  <a:schemeClr val="accent2"/>
                </a:solidFill>
              </a:rPr>
              <a:t>子任务  </a:t>
            </a:r>
            <a:r>
              <a:rPr lang="en-US" altLang="zh-CN" dirty="0" smtClean="0"/>
              <a:t>=&gt;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End-to-End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Training</a:t>
            </a:r>
            <a:r>
              <a:rPr lang="zh-CN" altLang="en-US" dirty="0" smtClean="0"/>
              <a:t>： 子任务数量大大减少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410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历史进程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914400" y="5638800"/>
            <a:ext cx="73564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karpathy.github.io</a:t>
            </a:r>
            <a:r>
              <a:rPr lang="en-US" dirty="0"/>
              <a:t>/2015/05/21/</a:t>
            </a:r>
            <a:r>
              <a:rPr lang="en-US" dirty="0" err="1"/>
              <a:t>rnn</a:t>
            </a:r>
            <a:r>
              <a:rPr lang="en-US" dirty="0"/>
              <a:t>-effectiveness/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7000"/>
            <a:ext cx="9144000" cy="28622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485" y="205821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基本分类器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35204" y="20690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诗歌生成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73058" y="20643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情感分析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03273" y="20504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机器翻译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758545" y="20643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序列标注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31950" y="1459468"/>
            <a:ext cx="359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Sequence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Sequence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240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历史进程</a:t>
            </a:r>
            <a:endParaRPr lang="en-US" dirty="0"/>
          </a:p>
        </p:txBody>
      </p:sp>
      <p:sp>
        <p:nvSpPr>
          <p:cNvPr id="6" name="AutoShape 2" descr="data:image/png;base64,iVBORw0KGgoAAAANSUhEUgAAAlgAAAHtCAYAAADFiQCHAAAME2lDQ1BJQ0MgUHJvZmlsZQAASImVVwdUk8kWnr+kQkIJREBK6E2QXqWGKghIBxshCRBKwISgYkcXFVy7WLCiqyKKrgWQtWJXFgF7fSCioKyLrthA8yYFdH3tvHvO/PPlzr13vnszM2cGADUHTkFBLqoOQJ6wUBQbGshKTkllkToBDhiAAsyBOYcrLgiIiYkEUIb7v8v7OwCR9TftZLH+dfy/igaPL+YCgMRAnM4Tc/MgPgYArsMtEBUCQGiGetMZhQUy3A+xlggSBICIy3CmAuvIcLoCj5HbxMeyIfYHgKzK4YgyAaDLeLOKuJkwDl3G0UHIEwgh3gKxLzeLw4P4EcRj8vLyIVYjQ2yV/l2czL/FTB+JyeFkjmBFLnIhBwnEBbmcWf9nOf635OVKhucwgU01SxQWK8sZ1m1fTn6EDKtCfFKYHhUNsSbEVwQ8ub0MP8iShCUo7fu4YjasGWACgAIeJygCYn2ImZKchAAlduKI5L7QHo0SFIbHK3G6KD9WGR8tEuZGRSrjLM3ihw/jbXxxcNywTYYgJBxiuNLQY8VZ8UkKnuiFIkFiFMR0iFvFOXERSt8nxVnsqGEbkSRWxtkM4ncZopBYhQ2mkycezguz53Lkc8G1gPkXZsWHKXyxZL44OXKYA48fFKzggPH4wgQlNwyursBYpW9pQW6M0h7bxs8NjVXUGTssLoob9m0vhAtMUQfsaTZnfIxyrvcFhTHxCm44CiIBGwQBFpDAlg7yQTYQtPTV98FfipEQwAEikAn4wE6pGfZIko8I4TcOFIM/IOID8YhfoHyUD4qg/suIVvG1Axny0SK5Rw54DnEerof74t54JPz6w+aEe+Cew34steFZicHEIGIYMYRoPcKDC1nnwiYCgn+ji4A9H2Yn4yIczuFbPMJzQhvhKeE2oYNwHySCZ/IoSqtpghLRD8xZYALogNFClNmlf58dbgFZu+KBuA/kD7njTFwP2OEuMJMA3A/m5gq13zOUjHD7Vssf55Ox/j4fpZ5uQ3dVskgf+WfYI1Y/RmF/VyMe7CN+tMSWYkexy9g57Cp2EqsHLOwM1oA1Y6dkeGQlPJOvhOHZYuXccmAcwbCNQ41Dr8PQD3NzlPPL6iUu5M8slG0Gdn7BLJEgM6uQFQBPYz4rXMi1H8NycnB0B0B2tiuOjv4b8jMb0dX4plvQBMC4CKlUeuKbLgru2eM9AFB7v+ksrwNAg+fylTKuRFSk0MmOY0AAVKAGd4UuMASmwArm4wTcgDfwB8FgPIgG8SAFTIUVzwJ5kPMMMAcsBKWgHKwC68FmsB3sAvvAQXAE1IOT4By4BK6DVnAbPITrohu8Av3gPRhEEISE0BAGoosYIeaILeKEeCC+SDASicQiKUgakokIEQkyB1mElCNrkM3ITqQa+RU5gZxDriJtyH2kE+lF3iKfUQxVRbVQA9QCHYt6oAFoBBqPTkEz0eloMboYXYFuRKvQA2gdeg69jt5GO9BX6AAGMBWMiRljdpgHxsaisVQsAxNh87AyrAKrwmqxRvg/38Q6sD7sE07EGTgLt4NrMwxPwLn4dHwevhzfjO/D6/AL+E28E+/HvxJoBH2CLcGLEE5IJmQSZhBKCRWEPYTjhItw33QT3hOJRCbRkugO92UKMZs4m7icuJV4iHiW2EbsIg6QSCRdki3JhxRN4pAKSaWkTaQDpDOkdlI36SNZhWxEdiKHkFPJQnIJuYK8n3ya3E5+QR6kqFPMKV6UaAqPMouykrKb0ki5QemmDFI1qJZUH2o8NZu6kLqRWku9SH1E/UtFRcVExVNloopAZYHKRpXDKldUOlU+qWqq2qiyVSerSlRXqO5VPat6X/UvGo1mQfOnpdIKaSto1bTztCe0j3QG3Z4eTufR59Mr6XX0dvprNYqauVqA2lS1YrUKtaNqN9T61CnqFupsdY76PPVK9RPqd9UHNBgajhrRGnkayzX2a1zV6NEkaVpoBmvyNBdr7tI8r9nFwBimDDaDy1jE2M24yOjWImpZaoVrZWuVax3UatHq19bUdtFO1J6pXal9SruDiTEtmOHMXOZK5hHmHebnUQajAkbxRy0bVTuqfdQHndE6/jp8nTKdQzq3dT7rsnSDdXN0V+vW6z7Ww/Vs9CbqzdDbpndRr2+01mjv0dzRZaOPjH6gj+rb6Mfqz9bfpd+sP2BgaBBqUGCwyeC8QZ8h09DfMNtwneFpw14jhpGvkcBondEZo5csbVYAK5e1kXWB1W+sbxxmLDHeadxiPGhiaZJgUmJyyOSxKdXUwzTDdJ1pk2m/mZHZBLM5ZjVmD8wp5h7mWeYbzC+bf7CwtEiyWGJRb9FjqWMZbllsWWP5yIpm5Wc13arK6pY10drDOsd6q3WrDWrjapNlU2lzwxa1dbMV2G61bRtDGOM5RjimasxdO1W7ALsiuxq7TnumfaR9iX29/euxZmNTx64ee3nsVwdXh1yH3Q4PHTUdxzuWODY6vnWyceI6VTrdcqY5hzjPd25wfuNi68J32eZyz5XhOsF1iWuT6xc3dzeRW61br7uZe5r7Fve7HloeMR7LPa54EjwDPed7nvT85OXmVeh1xOtPbzvvHO/93j3jLMfxx+0e1+Vj4sPx2enT4cvyTfPd4dvhZ+zH8avye+pv6s/z3+P/IsA6IDvgQMDrQIdAUeDxwA9sL/Zc9tkgLCg0qCyoJVgzOCF4c/CTEJOQzJCakP5Q19DZoWfDCGERYavD7oYbhHPDq8P7x7uPnzv+QoRqRFzE5oinkTaRosjGCeiE8RPWTngUZR4ljKqPBtHh0WujH8dYxkyP+W0icWLMxMqJz2MdY+fEXo5jxE2L2x/3Pj4wfmX8wwSrBElCU6Ja4uTE6sQPSUFJa5I6kscmz02+nqKXIkhpSCWlJqbuSR2YFDxp/aTuya6TSyffmWI5ZeaUq1P1puZOPTVNbRpn2tE0QlpS2v60IU40p4ozkB6eviW9n8vmbuC+4vnz1vF6+T78NfwXGT4ZazJ6Mn0y12b2ZvllVWT1CdiCzYI32WHZ27M/5ETn7M2R5iblHsoj56XlnRBqCnOEF/IN82fmtxXYFpQWdEz3mr5+er8oQrRHjIiniBsKteA1p1liJflJ0lnkW1RZ9HFG4oyjMzVmCmc2z7KZtWzWi+KQ4l9m47O5s5vmGM9ZOKdzbsDcnfOQeenzmuabzl88v3tB6IJ9C6kLcxb+XuJQsqbk3aKkRY2LDRYvWNz1U+hPNaX0UlHp3SXeS7YvxZcKlrYsc162adnXMl7ZtXKH8oryoeXc5dd+dvx548/SFRkrWla6rdy2irhKuOrOar/V+9ZorCle07V2wtq6dax1ZeverZ+2/mqFS8X2DdQNkg0dGyM3Nmwy27Rq09DmrM23KwMrD23R37Jsy4etvK3t2/y31W432F6+/fMOwY57O0N31lVZVFXsIu4q2vV8d+Luy794/FK9R29P+Z4ve4V7O/bF7rtQ7V5dvV9//8oatEZS03tg8oHWg0EHG2rtanceYh4qPwwOSw6//DXt1ztHIo40HfU4WnvM/NiW44zjZXVI3ay6/vqs+o6GlIa2E+NPNDV6Nx7/zf63vSeNT1ae0j618jT19OLT0jPFZwbOFpztO5d5rqtpWtPD88nnb12YeKHlYsTFK5dCLp2/HHD5zBWfKyevel09cc3jWv11t+t1za7Nx393/f14i1tL3Q33Gw2tnq2NbePaTrf7tZ+7GXTz0q3wW9dvR91uu5Nw597dyXc77vHu9dzPvf/mQdGDwYcLHhEelT1Wf1zxRP9J1T+s/3Gow63jVGdQZ/PTuKcPu7hdr56Jnw11L35Oe17xwuhFdY9Tz8nekN7Wl5Nedr8qeDXYV/qHxh9bXlu9Pvan/5/N/cn93W9Eb6Rvl/+l+9fedy7vmgZiBp68z3s/+KHso+7HfZ88Pl3+nPT5xeCMIdLQxi/WXxq/Rnx9JM2TSgs4Io78KoDBhmZkAPB2L7wnpADAaIX3B7ri7SUXRPFelCPwn7DifSYXNwBqYSe7crPPAnAYNosFMDb8He0PQLw/QJ2dR5pSxBnOTopY9BoASMZS6dt8ACiwDYVKpYMxUukX+PbDbgFwukfx5pMJEd7vdzjIULvRUfCj/BO5rm1XfNmeSQAAQABJREFUeAHsfQeAVcX1/nlve++UpS5LBxEUEFDBhmL3b4sa+8/YokbEiCXG3o3GxB5bYmIiKti7iKCADaT3DktZtre37+2++X/fuW/eXp40MRDFO3D33jt9zsyb890zZ874DJx4zqPAbqLAjoYXw30+n16sgo1PP7pwOBwNs34aEPlj07v9tvVs83aHby1Pd/iOnlm/7Tl3/u7n7aXZlbDYtm2rLBuPd15xcXHR4mwYPewz78zLXtHI3oNHAY8CHgU8CmyXAj5MoB7A2i6JvMAfQwELkLbF8GPz5nB0M/XYcAtobBy/3x8bJQoOvhcAj9h62OEf67+1tHvSz9bLtteWbYGOra8Nt+/2buPbfGL93eHbCrNxYu/M015ugBYbz3v3KOBRwKPAL5kCHsD6Jff+Hm67Zcrue3x8/PdAj7tazc3NUenJ1oAAw+kYtjWw5c7LPtvy+b6zabaWln5bq5ONyzvLsm5rcbfmZ+Nv7e7Oj+Gx6d1tY3hs+wjI3HFI/+25UCgULYNl8YrNc3vpvTCPAh4FPAr8UingAaxfas/voXaToVsQYO8/tmgLEJj31gCCDWc5OyozVgIUmyY2PfP+oW57abYXxnIIZmLr4C7f1p9+jBcbl/nH+rnTe88eBTwKeBTwKLB7KOABrN1DVy/XCAXcEiY3UXaG6RMcuC+msYDD7W+f3eG2rKampijwsGl3pmyb3gIYm8bebTjL3p7bUfzY8Ni8YstnefSzV2JioiaxNIhNz/xtGTaOrTP93dIoG4952GdbvjtfG2bv7jDv2aOARwGPAh4FHAp4AMsbCXuEApapWyZvC7UAjO9k9m4QxLg7w8Qt2GBcm575xabnO8sj6OKd6Wpra/XOdxvmDqefrbMth+8WeNg7y9uas/WxdaPOktsvISFB3+nPi+/2mfEyMzOj4Xz/oS6WBkzv9uOz9bPt4t36u+vKNthLE0Xyss9buzO+5zwKeBTwKPBLpIAHsH6Jvb4H2xwLQGIZrvvdMnU3o29oaJBgMCiBQECvxsbG6DP9GZd6QozHMD7z4jOBUl1dXbS1Nl8LlGzd6L+1MPqxfjbcxnG/RzPfxoPNg/lYsGLv9HNf9Ldh9s46Mg5BF5dD7cV3+lOCxbi8JyUl6ZWcnKzvjMNngraUlJQtwm0cu8Rq67GNZmzh7aYDy9ieY76e8yjgUcCjwC+RAh7A+iX2+h5uMxmyBUYEQgRLfKd0iBIkAiHrZ+PxTqBUX1+/BYAiqGIY87FAinemZ5iVQvGZ+ZLBE0QQfKSmpkaBhgUmGRkZClAYh0CE/rz4boEL8+Az/Qgo7LUz4MFKwHi3dbMSMtLFPvPOOtvL+tt28m4vSxuCLwInWzcLsni3kjCG852AijSwcejPOFlZWdoePjOOjcd3tjctLU3jMS3TWGBGGrD9bMP23M7QaHvpvTCPAh4FPAr8XCngAayfUM+5mZVlTGS0ZKC8tuWYzkpjGM+mZXz627R85kXGSUeGv7X4DLNp+Mw0LMMdl+8ENhYYkOkTHNDPAh7eq6urVYpUUVGhzwRUVVVVUllZqeCKz4xXU1OjfgRUrF9OTo4uj/FOJp+dna1ggICIy2a8CJhyc3MVODAO/dLT0xUIECC46cB27Ipz98mupN9Rmh9bR9aPfUCASWkd6Umak87sE9KZwIz+lu72mf4lJSXRfiPdSV/SnHeCqoKCAr2TrgRjvBjOO+lvwZwFXqS7BXF85kXHelpass2x7eYYo7P+jGvHnc2D4fSzY5Pjl0DPprX+7nKYJta587BxY+PYd1sf++7dPQp4FPAosLMU8ADWzlLqJxKPDMFerBIZzNYcmQgZEJkmGTDvllkQ0JAZMS3zYjze3YyMeVqpkk3HeGTKZOAERHxevny5EDxt3LhRysrKlKFv3rxZ3+lPxktmTUbdqlUrvVq3bi35+fkKiPjM8Ly8PGXcVmJi28S6W2kJ/WzbLTO18dx3xmH7ebd1d4f/kOftlfND8tlWXAsOthW+I38LFthOd11j6bQ1WliAwjKYD/uTgKy0tFQvArG1a9eqFJF9u2nTJtmwYYOGsW85PtinBFy2TwmE2bd8p3/79u0ViLGPCbxsf3A88mK9COTc49hdL9aN45X1Yzw6hse2VwNcf9zt5xiy48g9xpmPm2ZMbuvnysp79CjgUcCjwC5RwANYu0S2/16irTE+d+6WAXPi39rkz3DLTJiODCOWaTCc0gzeyaRsOCVOZHr0J7PhxXjl5eXKSHlftGiRAqcVK1bIsmXL1J/pmA8lGD169FCGWlhYKG3atIky13bt2ilosktRrDvLYVqWQ4ZKZre19tGPDJHxWIa73cyDl3W2LW6/2Pg27t54d7d1a+0jDS2NSSs3kCHNCF7oLP2YHy/GtXeGMR/ebXl857Vu3TodH7wTZFtwbf2XLl2qY4wSMEob27ZtK126dJHi4mIFYbwzjMCMYNzWheW768uy3e1gWGx9GM76EbhtzzEdLzrm4zmPAh4FPArsDgp4AGt3UHU352mZg2V2tjjLgNzhZILur3bGJVMlA1yzZo3Mnz9f1q9fLwsXLpTFixerdIIMilIIMsRu3brpc4cOHaRjx44qsSAzpKSJ4IxlupkhGTgv+rF+DLcMzcaz9eXdhvPZpuGzde62WD/33Z3e+m8tHxu2N94tjUgLOvvO5+2BDcaLHUM2vfW3AIz+pGssQGMevFi2BV18thcBO5d9KRmjFIxjbeXKlULATokYARjLYHmUeBF89enTR7p3765ST94p3eR4i3Usj0Cc45t1i3UWpJMGtt5MQ2ffY9Pw3baJz1vLl/6e8yjgUcCjwI4o4AGsHVFoD4W7J3UyG8vgKPEhM7AMwTIz3hmHjCyW8bHKZCQMmzt3rjIz3hcsWKBSKDI7Miwu2xE4UfJExsblHIInSo2scjRBFBkYJVa8yKxs3bZHGltPW+9Yxsa6kbG6l41sfjYt47BsvvOis2VbP5u/TWvvNvyXziBJQ7cj/SwN6c8+IA0tnRiffUX6MV4sOGcaO7b4TMe0vBg/tp+cGKKSUQIeOpZhNyUQgHG5mdJSXlyeJPhftWqVPnOJknlSv65Tp04K+Am6evfurWOWumDu9rjby3RsG+/0t3W0dWJ9tgZAbRsYz523TefdPQp4FPAosDMU8ADWzlBpD8ThpL6tiZ3MgWGc7GOZBKtG5WYyJEqjCKS4rEfpFHWlCKAoGeCSHZdnKJUiUyKQ4tKM1Y0h4LJKy1sDUZbpWmZqSWKXGe07mRbryzwY10on+ExnGZa923Rsny2DYVtjfDau++7O35bhDnfT1O2/s8+x9dzZdDsb779ZP+YVm9/WaMK62Xju9rHv6M80FrgSALEv7Lstw50v/ZjWnY5lbC0/W7a7XPrRsf8p7eK45UWdMCrr89nq99nlayrnUw+MY43jmlKvfffdVyVf/GDg+LbgnHmzjhYYsmyG8U4/Oj7bSz28Px4FPAp4FPiRFPAA1o8k4I9NTgbBiZ2OdzICC6j4TMZmJ376k9EQQM2cOVMVzAmqKAUiOOJXPsEUl1QIpKyUin68GId3t66LLXtr7WD5vGz57jhkTLxYtn1mXS0jZlzbNncZtn1kxvQnE7ZtdOfPZ1u2fbZp3fG2B8Tc6d1p9qZn0t72j5vOto07Crfx3HdLZ963RV+G0bH/3FIuq2PHdG5/mz/rY8cFx4B9Zt35zHxjgRrTEuhx7FPaxQ8K6ntxuZGSMAItAi+G8WJcu7liyJAh0rlzZ5V4UfHeOgJzlmfbZ2kXe7fxvbtHAY8CHgV+KAU8gPVDKfZfjt/UFFSG4vdDMZc8C1jLASzOF/esWTOhp7JY5s6ZJevWlyAwTtIyMiUlKVl82ECYlpIqWTnZQiXz9u07Sht8zRNgUTKVkABwhizJSMi0rCMTJCMjOLIMzoaHw84yDhZ+EJ1LPw7QMcYuG/HLn2DQyc00AyDavCN1R3EOaEJaRiMvNsYBkg4Dcy1bGSgr859hTMYh8HLy/iF/tQwfwKDSsCUD54nlRdofofEPyXtn434/a1e5O5vJD4zHfrSgwEnq0NaArnQ+n6W18874vKwj2dkDLXnwrcUpPRGf40T8kPJE+lrpijHBQcgwjlkCZTuOmIOtG+8W6MUCcPS2Uxjy1jTOmzSHHSAWh/HA9G4QHgrZspzIBFfU5+Ly4uqVq1THi1Ivf7wPgKtOAVcg2Kh147J47569ZMCAAVJUVKSSLi0XZbAcXvaddwvA1NP741HAo4BHgR9AAQ9g/QBiWTDSwoycxJyUt+bHUOtv45DR0DmMBl/swnefBBri8EW+UZYsmQOdqWVSurFcqqtqJBgCgwjCGGeoRuISEqVtflfp2r2P9OnVXdq0a4PlEeer3ACVkDWQnZJpRtiWkL9CNqAXgiLME0wrEiHORgxH0JDP2VUmAvtFltMiDvabITUjtwBB5qtxGA+MUB2j4J35sy4R32h91Bdgy0kYyU8T4g9ebZH0Yqi6rXhaLwUAiOQuz5072D8C6ROzsyxSVrQMp6Qtyo94beNGmlrngBKW0tJevrl9WoCLpos2wOaxq3eWQWdLjvSTibTXFwHM0XcnPuREmgrq6HhCW8KsEGrmi5dm3DgqaQAkjtEjQcRsdnQAmrfQtYUQTlwk+Z6LxLHNZrh62erjxfbhFmkJzJHIFwGMNszmY8exH5EA/xCMDPEbo4Qq2ByU2XPmyao1q2X+wsUq8SI4S8bvKAkfF/xtZmWkR5XpuSOWS+nxWD5kVvy9W8DI3y1/w3y3frYuO3t3S2stkLPzw87m4cXzKOBR4OdDAQ9g7URfWXBko9qvdb5bwMSJcmsTL5cwuFzhnqyZjtvZGxrqZOGS+bKxFF/g65zljbKyVbJ8xVIwvGQp7tJVBuzbV4q7dpC+/bpKdm4+Zn3spgIPCWPC90dMYJFH4RtfmsEALeNhGWQ3+IjHHctI9EBCy1hNBBD5lZUiIQEWnb/RuQtsDtnMkBiGHhiIB8dwJDPEAh/eI4VuA2BplvjjlM831NYNsMj4I4GWWbI9kdo4Eikmczutj+MRC7AcX6edzDZO60jfXQNYrAudrY/zxr9ugEX6EKY4jnEVfG7hsycBFioQ7ScCLHRk9N2ppa0vZFOgEdrSzM4GxSBJJcBiKg6veCItBrGbcQXxSJfkpisJbZ0dM/bd3iNx3MHqZYmGFwuwbByG87NBAVY4kkHkxjiMz0vHAMaUSsP4QklUM4zgwi8+keOVLXToX1VVLYsXLJQZ38yUJUsXyaoVKxEe1uV16nLRrhelXJ2KOqtSPfW5trURg5JgbvywjvMEf+f2t86PKMbhvOCWhBFo0bn9bB7e3aOAR4G9hwIewNqJvuSESSDl1imhH3U9uNvOOvq5l9/cyyGcfLk7avXq1RqHBhtnzJghK1etgf96SUvOkn3795ZBQ3rK4MEDpXPHHmAUAAVkQMrdaSEdX+aNjvJ4choDwP0YB5yP3++WQdn6kF+SSTrMnr7RzBBfM0UYJ3vmwXA4lWAx3pYAC1ow8COXbQFYDhumHxM6+bFMOpud88Y6WMe84RRkMU1LOpumpZYR5qkJXH+QGeNqnjZRxM/JPQZgMamV4Nhs3HlYP9fdZuvy0kctU+m4ZYilp/Vtobn1ibTTvtoCnAyt7y7cI/S0dNT+RDZR4MpwXLb9Wh79HMDRIsFiGnq3SLBY43hGpT/pBQ8CLGaRqACLMXDtQhsiWTpDErlo/sjHFhfx0lZp9gywnpE783Bagrrht6dAzPnjhGhCvzRhuTHYhHB8BFF6pckjFUAy6HOtlzlz5sjnn38uX331lep00SQJJVq9evXSzSBcgqcfl9/dwMh+YNmPMPdvXgtiTVgIHIEWn+2HmE2jgd4fjwIeBfY6CngAawdd6pZWWcVY91er/ULlxOoW93MiZXwCKe6GopHO2bNnK6iaN2+efiUfdtgRcsiIw6R//wHY2Zfq8DFfLWoE8BYAi4a+VQp0rLh600xl8ASAK9aXjANAKBisw9d1Ol4c6Qx5Bp1lOnxWHqM+W4Y4gMBKYZCrTbyNJcLtAiynVixgCxfhYVv4fe8lWq4TYl/55tQdD1vxjOZtwxCZjw4rY2o6yi1sPko59bV/onlYD9fdZuvy0sfvAyd39VrKaKF7xM8WFptxtJGxJe3su7u3mcZSwNYl9r0lX1alBWAhPj0AAna0REhZnY44bQvS7UIbmFSTafXwh7pW8OCrZhsJZyta4kVeIh5WCqctpdQKF5cK8UNERDrmhvYAzDs6fszL0UtsbsLifDgEsKSpNbYFTlSinz59ukybNk0++eQTVaQnsBo8eLAMHDhQzZnw3dqDsyDLgivOCfz9Mz+bJwug5Ipx7fzhnlu0At4fjwIeBfYqCngAawfd6Z4EOYHzoqM/J0y3BItbyi3QogFF7vTjJD158mSNf9RRR8mxxx4rgwYN0sm5CV/V8XF+7IriUgMOGIZwqLZ+oz4nxKUjf4Is2J0CD0A0VWrXFRDwD59qw2BbvUqfHIBFX7oo88KTA/qUi2lY7B+nNS1MxpFoMVZEqmV5ldXBikpCnDzdkptoVGVs7pJa8qevU6YT7qRxGKFliO6UO3zWxiI9xSvIjK8trbX5qpwlmlVLPaNeO3hoyTE2ogWq9G/J15EO2bjq7260Ddgykdt3jzw7tIqA0OgSscpFo2PIrYNFtOosblmAFenXlob/sHorTZwcFWChAFKa3jZLlsAxHx00DFDFfbvc7dTBxkcofqNc13Rcy0dPpK7w5sYMAi7+lptNky4BMjaX8/n7tZJqAi3uxOVy/qxZs+T9999XwEV/7k4cMWKE7L///momgoZ56Syw0hf8YZ5cYvSkVpYi3t2jwC+HAh7A2om+jv3ydCfhhErbPZxAuV38zTfflH/+85+6bZwGEQ8//HAZNWqU2udhXAIzTvp2Ig41NklSMkwdgM9wV6AfOlBhfHEHG3GsTXKquyh9RhZIC8AVD+vX8IFFn+/FUYihgGPbwMAmUh6nch7Hp0VC08KQnJAII4wBWNAEs1npk5M+tlwbxy5LRZO40rT4OU82Tax/7Lsti3fm7zBp5y/BgpMPaUU/wgn6uBlybI4t7zbvFh/3E2nnwBMuxUbooxGceti4WpYSGvlFgKAN28mKRKPv2oNDm5a0Le/UwSJl3JsNnXY5lIqCG2ewgZ6Mj/ayHXQ7R0gn7vf+Ii8uFWsh1LZiDzljhNlqPzkDFPEiZUXBleNB3cPoTsRI/vxt6W+Af/HM3xt36TpK8JFI9hapP+MRcNn4VvLk5OV8UNkPLC71f/zxxzJx4kShNJqK8Ycddpgcf/zxuqTIrKk+QLBm8+EcYj++GE7ptgVyfPecRwGPAnsfBTyAtYM+5aRqv4It0OJEafUpaIvno48+kpdffln1qw444AA5/fTT1egh4/HLluk4mTKNnViZZzMUcREFDrN8BLg0BBzDjvEwsYBkcDiXD5ovBl/aTBMfl4JlkAhzQ+gWYEF5ToS5xDJyjcn8rGM88q2WvGwIywRLannVp20DLMv7nLpY5kZf6yy7bAFYNlSbjxZG+BwSxJbrpHHnpM82gwjDtRyYEj3WgGrNjAIVY43uyPgcqQfL0t2FDAGdoorSDPhevozkdrZ+Tr0oK3HyI31sYlgPR7kOhQlGbHrEoaQI4yDqWhoe9fohDzbrCEZB0kip0f63/WGlnPaddWAb+B4LsFribLF7D3WFSVGtni8KtPnK+I7b+nhy47CWuJriRwEs5IB62N+npQXkzJp1FHjZAPpGJNAagX9gHoI6WnRxkV0j/MDh75QuIa7FyKobJDGcdrn4UUW9yvfee09BF5cNzzrrLDnhhBPUdArtctGwL9Ny6ZC26Oj4TMmW5zwKeBTYeyngAawd9C2/RKkzQckTL06KnBxff/11eemll3TrN23qcLmgb9++qlvFZQUuHdqv160V4QA3KqlDbZiiK1UedxgveQ43dWFuj7AuTvaWMZF5A0QgKT/UoeahEEJ3WzGOZVjKVMARlWm4GHq0Mja/LQGMDf4+34/Et5ILRkQksiYWxfiEFE46xqUv77ZsQimnLBsKj0i6bQOsrTFsLUPbxwyYG+nIO2gDMwP6BEDKZaeA1opK2c5uuWbQjumd3YURkAEPBSjwVxcV5yCnaDk20LanBWAxJF6XUCPx0Z8sxyZly50sHXCiNInoHDn0snn/8LstI1r/75lliBhWiG5OYB2YimMObUEF+NaSnu+kIHeeMhADTCMwEi5rqCGaH/0Y33Fb6y+GtLSzJa7TZy2BDih16Mr4pHS0XnjWcjQjAmWn5T5XPegDYwoak3XXnuIHkuOl/k5gpDa4MScr2SKwIliz74zLmPyt6jPC6KyUywI72uDisiHnh++++07eeecdtcVFsHXGGWfIMccco3bpOJfwI4vzgv3o0gy9Px4FPArslRT4xQEsK+bXiRQTpv2StHf2MidKfqHSvAInQk6InFQ5eb7yyivy5Zdf6tfpgQceqEd00EI0lwl49Ix1jM9reyDL0WgJSTMAmwlDITYpDfUBGMCqn7IhzOeUrjTCFlYSdj81hrBrMSEZLAFAgtvWwUE49TdBYTcBYpI4cPEwJ3Eq7pIZELjhor5JGJcVnCAEzjI6P3ZYOQAuAUpgYSA7MgHLPBjTmprgs9uwKJXvrfmsJqxxJsCoFqUGYUjmgoEGSQbQtC7QEJTklDStbxB4KB5VawyF0S6AoGC9pCUmO1GjzBDKyaC9H4r9dcgrJdnZrRmCwcjkRGeHYxj0CKPd8RQDNtaDcKlS1wDogPfkRLBO5NWApSFmCYgMmoG4/mStY1wzdkUCfDY1AUDgP+2BEbBS1420aUL/x7OS4M4h6NEkJKBMJSCpR38UGYQOXCLyR14p8GJ/mgCWbpPSpRG6c8wXQwkmEERS8CwGdEb/oDEKBBvxmoS+ZjvtOOHYY/3p7Fhlf1C/j8Cd49StJO1XQ2bOQAhguTk5ma0F3Ea7KOj0Yck52AQ9oLgsHSwGMj2fHxAKNj38AKM1dbWSDqO0SiQtFWkA0gKNdZKclIrNFn6UB8CINjQ1N+AZu/KwmzU+PrJ8rYOJoA3wGgRUaw+sAb4OGERysh8a2Ye64xZE5sAh6kH8ENqTgI0clPSkZ2TpqAw1QRGctIdrDqJ/aWtEHSqhBkktwAIUwu+GLow8fYiHGOpIBZbNXMLBEH4TeGJF2BCMKa0cwpqYzto7iaQheCMYSoYxX+tsDey7vXN+YP/wYn/xt8KNLTw8feXKlborkecp9uvXT8477zy9M617jrF5xc4ZVtptw2PvLM/9O40N9949CngU+N9SYK8HWJZJkcwWVPGZ/nR2guLkxgmNjM4yOCu9mjBhgi4DkrnRTg5t4/DcMyq4cunPMjzmx4mTzpZl81fP7/0Bs6EES7kBp/AEqa0CEElNxo5BJzJhECd8MqBsWHAHuwBzBBP2J4BxahInIpheYgIyUgVfAIT6AABbigTgnwRgA316Bx8gdhMSkmfFAdwQVJARNwKgsC3U6SKzCATqtV0+gjS4utpGMHiADKSjErHPUFqEAF7WwZ80TATooCNwCGHJMxGAwh9pEMFeiGCMYA5x2HRmYRAXnBt2iwCkWCk6oJ1GWLqngVW6hsYGSUWbWKPmRviznIgEKwwJgj8lA3VKUB6qEiUw8aq4RC0jA+CHcqVG7MzEoJdEP8oAIAEKlAYAHa7WWEmHY1Qc4ZBohFBmAoA2G9sExk9Q4gMAIn5l3QlNKblrriuXJPSbEgVSn7oQNi0kg+Ejm0RyeujpxVO6BGkoU0ADRwVIYaCsZKAsjj/SnY5j0y3hiGW0dlwyHsFxQjyMZjKh/glpvcLBBN00IT6a1wAgaU7ROoufNSZ9USaAuR9tYT+iaSgT1QMd/LqTFH0XwjhJAPiCawLQSUgEMAvVAvSmAM8CeAFVcmyGdQwDZCgwJDVaXAMQb1oaymYeKCCexLWE1mjOWGEEAtb4yNgJRzaAMJ06AKEgxmhiKsoOBVRSlRKP0wzCGA0A6iQyBXK1AEb8PZKStbVQUkeDONaiYwoZGhggDeAjIBmg3dGho9TMoXkS48LxPVaSpQHb+GN/93buYFupm0nzD8uXL9fjrZYsWaIgmUuIRxxxhOZEQMZ+pGTcprVFuMeE9fPuHgU8Cvx8KLDXAyx2RSyYst3DCYxhlrFZMGQZ2Lvvvqu7hghuKM3q37+/DB8+XLp27apZkPFZIGXLYV42P1vONu/k0IowwNkg5giF8DWfQKmPXzZt3oijP8rAzJOkdatCyc1KUQZI0wwKdBCHSyqV9U3Q64D0C6m47NVQXYljdPBGRuEnakhQrZmGAKRFyaibxnN4XBPAA0EM9b0AWbTcEJTrExRthKWqukLGvfwqdE0q5Lqx16N+ZMiQXiANdXP4npDoAyOpVaZGBkF6ktlYqR9pQWZD55bSBAjoILUi7EkEqCXe8QF4+SBxUgdkEgB4SEpNkkYc30Mpgy7ecCkQaCCB8QCuDKQxBpKhOV9Ol5f/M0EOPPwk7NQ8DGisToDGpA6AiKWnmQCiw5aYSZZk0GbzikXy1JPPygEjT5B99j9A8nISYE0/jKOHKKHhBgIsKUI65CMgQJsCAIrJuukAMA3Mvr6uUVIzk6UBQMA01UtGEhECykxIlWULl8vjf39Flq7ZoGdC3njtaOlamAOaEcklALShHjCvQTzC1tbhWBeeI2nHHceVZbYco266kZYEEFbiyuFDQAMy6FCqq69UJu7H0hnJHmquhsAMoM4Q2BHk1APIAKgmpunY4nLWex9MkpvveADnVDpbJrhDNdRYJQkAs0bSIOWClAbjI5XjxwCwESwjPwIzZ9WMoA6p0C8E5H6ubcMFMQ4S0UiCpSDGGiVwBK3NQSzcIiGXuSd99oW8896HMnrMaGndto1KoUhyjlPcpLEBHwp4UZBND1wc906bUSptSlAkCikbkTf7OoBxFI86ECpxZJMwYYAd/a2mwFfzcOjGekdiIU/CLR1lWj6XDK2+I2Nt4Uh4ukiAHff0sv3FZzr2J88P5U5E3leuXKm7iLmb+JxzznEi4S/7lvmwnrF5RCN5Dx4FPAr8bCgQ4WY/m/ruUkUtcNpeYvfSC80qcIcQRf0ECFRYPfLII3WJwz0JWiboBlnuMhh3hxMlOQIm1FBTHZZKkmR9yVp5+533ZNLkTxVgxQFwdYHR0WFDDpXjjxslmdkEYLBSDQARBqNLhdSkEfwljIk5BZwoBcwX6ANxAIBgf8vPJR2wGYIrfuhTwJUMHsOOj2dcuKrKMqlvqNSjegrbFIPR5iF+nC538Av87Xc+kLEAWHHgfHFgXI1YpuOSZjLihMFUU7HEQxfk8hcYbDwkKmoUlVICLOfRHEUyd0oC4FCRmJKk8k2wDwag0aZTV/AoLOkhby4rCYBgM6VWAAXJuIKRJZwQdKp4Lh0XnrQ/0V5KvRogPUlF3gsWLJCnn35a8tv3gc7LYVimQ9uwNBRUiSRYKOrlAzjkEihZ68K5c+ThBx6Q/wOA6D1gqDLsBEhBlHGDrnFEfHhrrK8Dc0/Q5U0K1giCKI1Lz4B1fsRIBM0TuFzWTHAVL9Vr18hrr46TR/7ymOwzaBiWP5ukorpGfJ1agYMCYKEDuOxJDl4DMJsOBGCXlu0YtMCf7aRUsaqqSiUcXGKjTTUr7dClXQBdaksZ0DgF65DpadnAn5Q+AeRiHKQkpANfYHkUYIf5xUMaqEfBIH59bbWsBLN/8cUX5Yoxf5TsnEyAqaBkphFksHVG656ZmYEeAuUBOEI422/lyrVYaMyUDp2LoVuEZXYs1VIMmoi8acCB5ZPMBM50ISApR7kboBmSxkSekYmw+ppq2IWbJX999Ek557zzpX3HtloqzyHkWONSc1IyZJGQ8gCGa15BLME2YswlQVk8GICZFH5IEEAFghKEZCyc6AB2p1yAZNSrGeA4jkvQoHkY4K4afZqWlQ4AjzEFSXAC+pAtdj4/aB8LfeRaNtSCt/HHgmHOE/a3bsEW+5EXP86on8mLH2s09/Dpp5+qra25c+fK0UcfrTa23Arw7Ge3CZhtFO95exTwKPATpoAzA/6EK/hjq8YJzkqUOPHxnYyGftbf6hjNnz9flddpFJTgiLsBaWJBGToqQsmMTcO86Oy7vsT8sRNujPeWr/zEVkaaJDW1VXL77bfLf15+RXLysqWoqBg6KvW6Q+nxx5+RVcuWQtKRo0w6nvohkE4FkJy8oBHMJpmSJUifwvU1WC5LA2ADQwb6CkP/hB/arLGeHIJ7FZh+VmaaShOysjNlKc5AfOqpp+WKy8fqgdGUDvHAXILInj17IgUZJb+yIT0CaMJHOYURUCsCQmTGYFSJXN6LOB+YKJeSmiDlSuISG1ygHpIToLtG6P1M//wzmfT5NHnkyeeVqTKPUAPyBhCKw5IiXQhMkwyT0istAmzWj3rFgSECM2hfkgkFQvWSl5sLcJEG4MNlVDgAMyAJ1fVi2qamRuIfpMcbKl6QiwOy2+brcm9uHo40QTMYznbFUxwEF2jEMUeRXV9859ihNIiSG1YIK8YAuaAp6V+JJUIw7VSA5FdffVUOOeQQee6l1yQl1S/pimNBLKQnXeNAF7oUSL1CAAzJoAl1rHhANwEcac6xw2eOQ0q3OAbJzCkFYj0Yxw96BNDviQC6BNV1ABJpAJaAUagjbbJB1wtAOAxFubg4VBZlU/UsjsAH6bmLlWCtuLib6lux1QTCaDnAN+4AGlmZWQD/8EKb4yGBS0hPk8cff1QK2u0jl/72Ckhc4rGsmKR9GAKA5I48W3+0FjVkUQ5YTwFtVC8vcqB4CtLlZBdIRnou6JYpDfWQsoJeBOFNzZRcoZ/RXwmoSwN+GynpmZKI9kENUSVVKZRG1WIgAIz5EYdkAD7XMJ3YuGbI8pFGBxCXtpEnD0dn3VKwHKk6WGhcE+rEch1oiXmCCbl2vgPHfrLzip0LFMiSxnDsK84vBMp0HK+nnXaazitffPGFPPfcc7pZhuYeqNPZu3dv7RPGtXa4+Ow5jwIeBX5+FHBmgZ9fvXepxhZYWcDETMi0OAlyqeSNN96QNWvWyPnnny8nnniifnkyDiULjMMvUes4qXJCZXo+M08yEuvsZGvft3knSglTAhCWt956S8a/9qaMGD5S7r7vDunVsweS+WX2zMXyyENPqN4UIkvZhvWybu0GqW3ySwOYaJ99+0luKnSysAyTBCnM+pISXX5LSEmXDeW1smLdRum77/4wGZEq9SiKDD8LUgnmRenM5g1rZd7c72Tq1C9w9uEX+lXfrlNrHAuSC4bm7HiqqGqWxYsXSX2gTDp06ijt2nZCu8G8iNig09KIpcm1G0pldclG1Vnq2Lmz5BXkQ4JFCQuLapY0bgIA41wwf458Ne0LmT1jpsyZuwBNTJJ+PbqAT4KxQiGKZzFu2LhR2nZuLzmFrSUjO0PpHAckwzPmZnw7UxqraqV1YVtJLciSbG0LMAbawv4g/iEiWDhztpQm5UuvPh0lk5IOHPfTCMlAKiRsftQnCABVD121jZvDsmjBXAVYfXt1BW2g3A2pjCo5o5Hcir9s+UpIkmoAPjtIYftOAHNg9I5QxVE8zwbwrS2XzyZNlIqyctn/kG5Ssn6DFHYoFB90nZKTmqQGksJ169dJeQOWgjJaScfOXaUwI1ElVKw7Lf136dJFStB/HIe0o8Yt/pWVlWrssn379rrRgkya/q1at0X9G+SbmQuAJ+ulM6SB8bntFXAnY8ls8dJ5kp7cEXqDOdiMAIMVIMy6daVYCm2S7r2LFD8QwHHJsQE6bWGAMerMr4fpkdVL50oYACM1t6sUtG4vbfPSpHJzJfznyWefTpKCDuXSs/c+MmA/0Cs7WXJz8kG/BNkIqe+qlWvQp3G6o7Z1QSsAqDSA5hR8LASkCTRfuGC+BCFF6tKlN4APfzOQZmEThLW2zt7jEh9RdHnpJt3gweOkNm4qw3mcrSA564IxlorfH8YfygEyk3lzFsm6sk1SgLHZsbgIS73JCq4bISVN4u8SgJubIgJAmIvnL5U1m9aB/l0A8PKlsKAQYI67T7kLFr9j5glHPSyOo+05/u558eOLl51b7JzAeYB9a+cGgiY6gunDDjtMgdYLL7wg48aNk2+//VZ+9atfqSFigmqCaeZjnc3bvnt3jwIeBX7iFMAPeK92AEbR9sU+QwnVYIePefTRR82wYcPMXXfdZcDMsPLUZMCosarSbCCqN5AkRC93HoyzLcc8eG3fNRsTDiBKrWmsX2+OOupgk53Ryrzw3KuGta5vaNT6aB7MCtHnffuVueo355te7buZJF+Waddjf3PZjXeatZsrNML8mdPMqcccai4882Rzyx/GmoycfONPyzWnnn+F+XrRWlOPWFprFBBqQNnBevPAPX8wBw3tbqD4boYNHmTOOu1M89K//m5qasvNDTf+3uzTr7+5577HTbsOvbGlK8kcd/LJZh7yqqhoNKau3oTKNpsXn3jCDO2/v0lNzjD5+e3NZVdeZ1ZtqDQNqDfLw3El+Bs0s7/+zFx89kmmQ47PZEL//LiTTjFnnn+5KSmpNssXrjV3jb3b9CzsYVIl2bTNL0Q+V5s5y5aaBqQubagx49+aYI4cebhpm51jCvPzzT0P3oucg+YfTz5senXoYF54foKpLjdm2Zdfm18fd6IZefKF5qNvF6EvqpFDhWlqrIVJsaBZPe1j0yM71Vx55Q3mzIuuN+27DTa+lHxz4SVXmlnzFhosv0E412DWrllhrh87xvTq1cPk5uabnr36mXvuf8RsLG3QdrFtDfXIs3a9WfvtJ2a/9lkmD+0qaNvV9BlytPnbuE/MJgTPm/WdueLCM01R20wD7GB6DD3Y3PinR01JKSrLmlVUGBilNTfccIPBtn5yVTN69GiD5UHz4IMPmlNOOcXce++9BpssDKRO5rLLLjMzZs4yTzzxvOlQ1NWkZiea8y4618ydvd5gGdSUli8xBw7fx1x5+U1m9Qq2vQZ9sMnccO2N5pBhR5iFc2eBFtXmmSefQtsGmfnLGkwdYr393segyf+ZXl1zTAZOb+q5T3/z8OPPmdLNlWbVssXmxMMPMFkUkEmKGTTwMDN27Fjz+RefmEBjjZn8+afm2JOOg8Z2vMlt08YcfvTR5rMvppqyqmr9LSxaON/cNPZa0yYvy3Rpm28uO///zLln/dYk+tuab79ZjuME0TWoQ32IvR00wWClWTT/W/N/551uehZ3MhkpyaZ/v/3NPfc8YqpQ2SYM36aSGvPifY+aob0HmERfgtlnv0HmhXGvaFvsrxMbPjTj2V9+Za6/drTpvU93rKeL6dCrk7n57tvM4jUro33JNI2gFOsRBCE5anl9z0UCOB/wd+6eF9xx7RzBcM4ndHy2/vh40/S8P/bYYwa7Dc2tt95qIPUykCBrGqbjxXTbKsddpvfsUcCjwE+DAvxC2qudnZQ4CXISsxMUlmQMLDIbfDEaLAMaHGujdMAX5hYTYSxxmI+dKG0Y35l3rL8N3/Y9ZMKhalybTWXZUtOnZ5E5/ZSLTMnaIACdTRUEhqnSWb4RYObXp4wybbMSzS3X3GTG/eMNc8iRJ0ORp8CMve1+ZQprFs00XVtnmvTUDJOYkmluvuWP5ggy7MQscwHARA3meGZdSQ4VBjsJ1Zj3JvzTXPjrY02r3BRz/Aknm4ceftRM+fRjU1u1yVw7ZjSYfbxp266nuenm+8yFF5xNvWBz5e9vNSUbCFbqzd/uvxWq42KGDhxiPnz/E/O7q8aYVq3bmct/N8aUVAYV1NVBmYpQq3TVAvOXO8eaIw7oZ9rl5Zg/3nGfufNPjwNMNpnRl482OfEZ5vcXX2neefkVc9bpvzLxGbnmgt9dYwLhoJmzcLZp1am9GTZ8hHl/wuvmvF+dZv4PYLO8YqP5ZPzLpntegXnhmXGgX7XpW9TNpCUlm8defN2AenBB1LUKzBKtbw6Y5Z+8bTpz45kvz6S33sfcft8j5rCjQKe4BHPJFb8zFeU1pgqg4vdoQ2ZKhvn1OWeb194cb4YOPcDAwr554JG/G7BtpaVCyFCV2bxgqrn8tCNMXrLf9B86ylw45h4z+asFZuqXM8ywIQea9OQk88cbR5snHv0T+mSUSQRIHHPTH005xuKq1YvNoCEDQOsU06PPYHP8iSeYh/98v6ms2GRuu+029S8o6GDuuPUGcyBol5aSCr8kk9O6mznnwkvNmWcdZ1KS48wFF99hyoCngoFVpn+fAnPxRTeYDRuIg0sAGzaaq9C27t32MWvXrTD19eXm8T//xQwZdIiZs6TS1AJVHHnUsaZHcaF57OFbzDNP3W8GDR1islt3Mm99NNWsKyk1D/5xjCnAKmlh2x7m3IuuVVBQUbHOTJ060ew7oK9p36OP+cvfXjBPPvGY6dy+rcnMzTGTp0/FWGs0v7noQm3HaaeeZe659TrTuXW2ScT2g6zUIjNj1lrTgCFCYIPlQfwN6G/joQdvNV06tTJ/vvdu8+/n/m726dkXeSRrfbC8Z156BMDfn2hOHnmCefuNj811N95hHnjsCQCsMMZMk6mtA1gjrgmGzFUov1ObbADVP5gnX/irGXHMYcaXkWGe/c84Ux7Abw7RCLDqETeCn/QOr+87G+H7IQqY3HOB+0PLDcbc/gRUdJBiGqgmGOh9GuhnaV52zmGedj7bSrGel0cBjwI/MQrs9QDLPdHxmUCIEqmpU6caHN5qbr75ZgOdK+0W+tsvSwvEdm9/ceYPmACkV8GalWaf7u3NxZfcZEohjMLHKiQRAYC2KvCHWmU8zWBSFetnm4ZNC0xzVY1y9w/f+tAcfPBR5vzRt6mUZ+PC6aZbXpIp7nWoeX/actMQqDarVnxnDjjwIHPo0aea5QBFlFSQkZkm5FFbgnuZ+eL9182+ffqaf7/+KUoj9qo35euWm2uvusZA8d28+/FXproGzKpquRl1cB8z5LDjzKLVG03T5nnmV4f3NgP339eUQ2u7pqbK1NdsNpdferYZMHg/M3XRBlOK/KrRHqVtYJNpXr/U3HHdzebQEcebGuCe9dVoJyR5m9YsMuHKMtNcvhEMscx8881kc8DxZ5hR516GHAJmwXdTTWZhobnl/odM+cYSEwD4qKxCXICvD57/h+mX18bcf9vdZtSxJ5n47Gzz9LhxprQOjJapQWosD6HdYKEAhSvfe8v0iUs3g/c/2UyfXYq61ZiS9fPMfiMGmf0OOtgsmbPSfDp+kumSU2wuPOsSUxNqNuXBclNdtQzSvv7m3ItvNnOWBzXvYIjiFNASbSuZO9F0LMwx1977olm4GV1UW2Wuu+wCE5+Ya0aPvctgGRfxys3iae+bIX26mMLivmb+ug1mXeksU9y7jSnsfah55cMFCrrCkLhVlq+AVGusyczrb9557xsTKFtiyldPN8MAZlPSO5kXXv3clNY2m1mfv2VOGjnCFO3/a7ORSKFuuRlUlGh+ffZos2Q10UANpLErzOgxV5vO3XqaJeuXmcr6zeaFx58wA3sPMsvWVSsQ3lSyzpSuXgLTXmWa5j//ec60K+5u7vrbW6ac6KNuozmoVztzzkVjzdeLqyDlY9615o4/XGNy8/PMvz782om3udTMnfSOySvMM8+98g9TsmauGTJwgBk28jdm4dqwqalaatYu+sQcM3iEaZfTy0ycsdxQlqfjklLdBoxC0LWufoOpQ5k169HPdSEz/5tvTUZmtrnt0ad1HN957W9M31Zp5pUXxutHSQ2SlkFMW43xCxmkAiYo/KMjgqZs9VJTvW4extZ609BYar747iuT3qGb+f09j5kSFMdxwiZilyh+d6gLgJYbYbGl9nJQG3+/P87Z+YZzEyXqdJSqP/DAAwDzQw1MxKgf5y0blx583jNzlBbv/fEo4FFgFyiw1+tgUQcCk5PqS2FCUuVhgCsZM2aMXHPNNXpWoD2olToOVjEdE5jqTuxuvQfqeVBHownGRFkWFaipMkLF4kQoLnNvE3VDQjCSmQQlmuzcDClZuVpmYsv3t9/Mh/7UOglCB8UPcw7UdTKwEZSZmibDTvyV7DOgCDpUddKmIFPyoccU4E4z2H2i6m4tdiFmpaAwKB5DAUftSmVl5kk99Lqo4MtdXklQmqddoC7YLXb4YYMEm/AQECf9e3eRFc2dYQUiSeZDn6p08zrZVJEhV19zrYQbyqDY3Ah9steg9N0GZXIPG9NBDkbFX2wvM9hlFgeDn5BESAj+2Rm0W1QnBW3zZO3ytaqLsmzBt7KyrFbKoGifU9AaDfNJZnoGdsUlyb333CXLZnwpo6+6TPrAFlkz9JASoDcTgN2ju++4XRLb5Mv9jz4iI3C4dnoq9yhCBQeNDsK4Jo7oFnhp/FTQ4uhRx0lRUT7qVi1t2+RIUZdOMnf2CqkqrxI/4pdWlEJf7Cv5zWWXgC41YipXwdDsd5KQOxg5OYrLbB46j39UyZsGVeuxIwDkgQK6X1Ysmi2DBg+Vk077NQRk1NBukG7di+S0Y46Sm599WzZsLpPC7rRbZeSQEaNk8IE9JQ0bE5uCJVBSx3496Ot07NRdDhi6vyRlrJektCaY7ciWwYO6SHvoEWWk+aVXcbF0bt9OPi+BLhV/1VUNkgMFfY7/eug9YVRBPy9FarABIo4mDbDxAZpgqkSfiOf4BGofCfStCqRk+UKcp/kvmbNwniyavwC22apg0D1VaQhrstiFmgDbYWh9xPgrlKtQx3QpL6uUa667Sd4cPEg6N6ySr6Z+LGXQm1qPHaNTpnwKpe0G6Te4v2Tn+6AHmC7pCXnYSHKcfPPHv0J/yzFKG6KyOe2FgUbUZo+DqZEF85fIyrkrZe53M2XDJmxACaE+2JEAtX3Zd+AAeXv8BLnl1pvlwynfypW/HyPdesAkBtYAYe1Kd9Kmcwch1r9zYcOucuNqefU/42T+shWyeE0p2lYHMSZs2WHfAURj2CGLUUndLg6aiKI6nmKcqsDDj3f+mnbd8TfB+YmbDahbB6ClRoxPPvlk6EDmybPPPqubTc4++2ydHxiX8wTnDM95FPAo8NOmwF4PsEh+AitOYACg8sEHHwh0reTCCy9UJVOCK4ZbEGbjkzHtbnDFCRqQShWzq2tgFwoMa9WK5VKydrN06sjdcNghBsZXW1sDBXEw7fpqGf/vf8ujMAEQDKTKkbDhBA6E9I3SEHCUZ5uhNFyFrfS0vl1VLVDghY2seOwsw6RM46Eh7KbD0lJEeVa5CBgJd/px9xZYbhMhHXfwBaDkzF2T2NkV2YUF6wxgAlCKhjmAhPo42IIK4VDrOikrr4cSdxspbF0I5ttKMVtbKKen57WTwlZ5CkPIvJUh0do2dun5cVg1JD/KtGFSSpKhvP7x66/KjX99SmoBmA6CsnlBmw6SCDAWgEJ00Jcobbv0kffHvybjsUvv0ccflw8+mShnnnuW3H/rbaoIT7MFqelZUgKl/vETxuluLS0XfBDdid1+bBmGPNpF21oG7c4vyFFl9SbsWMTqIBSyYU0cIHA9lNFTUCYhbmFhGykCkPHHY1dhY5707TVU0tsdLPl5DotVhWzavwCNg43oU3Bq7v4EbkEXNkFZOV0yseEAUg+8YrUWtrlo5DQMUJiWnooy06H8XQsl+GrJQj8zndYUgCgQKFemyx1ztGOqKAAbGzhm1S/FMTKKxSMY6YSSP8xtNNSgfCh1QwAD8JohedkpUlVbiryTJAPgu4lGWlEC7XrRwj8Nv/KDggDj2tGj5eV/PS+FRR1l1LFHKyOvgpJ9Mz84WCk0k2YXuNOyurJCwq2ziSsxrgijDcB8vnRsXygdQ34pyD9BegAQjDricFn0zVQ1WdGu0BkfIRoLhXX3nNYZMMWBAVAPgIkcUGUAHLynYjsngP/bb06W311zM+rrk7NOOx71AD0CUKGClfnN1UaOPOZUaZvbRv5425/lny88KpOmTZHTz/21XHXNxQBwyc5HRDOs/GMx8unHn5R7H/iTZOVmyvBDBmEYAE3Byj1BjdUl5zhRrIy67AnHsu3cxF2jdiMNNzvQqDF38j7//PO625XGSS2wsqBsT9TRK8OjgEeBXaPAXg+wOIEpQAB9vvnmG3nmmWf03MBLLrlEv97JWAim7MRmyWglWfZ9d92bMKkmwo5UXn4bad2mvUz89CP5/LOJ0vuS0zHTx8MmTwAMOFsqq8ohzQjJsy/8C6YDsuSa0dfJIdhtuL5ktaza9IBKu/g9HQ+mkojP8TDSOUaxHRME3KXInWVY9gCrIqPFjj7sPNNthTA90AjgVbJ+LQQUzpAg3ZrAgJLBwLmTkJufYFdTmSmlbARsWNWQ4u77SGfsBquPbytjfz8WO9QqYMeqQTJhGLUZ0odmWClnjuRl4QTQmsxYXxqlBoZMaU2BBuIlmCQvvvAS2hsvl17xOzlt+BCprAnIisBrsnJ9qcoKYNJT+vXuI8VXd5QjRx0jN9xys3yDHYXLVq2WyroaGP7MkCuvvk6qYCfs9ruvl5v/cL089IdHNP+gD/SgPQWw6jDteAFsYdFFFiyeA5+TYHXdEWFs2rAJbWiQzl07ytpFyxTwFPcokptuvEE2la6WLF892gbG15Qrav5KhRjcTkijrQCesC5OuiQBvKm1B4wtLKPJkqULpK6mEiAOBAgnQ1IYlqWrVytIgW4WgFSlmioAwgV4Bo3iadCVpi8gxYE4JRkAGNWCaQEUiPjcvRkAsI4jWCRtYWeC8XLQSQRCCWkwr4COWrwQuwFRVibGUFlFidRg9yUlgZQmVcU5BmKhiAYwDgkejKFOnz4dZjl6y8133iKt2raWb7oUy6Tp82A+Iyx1GC6ZMHTbiN2qkNVhR2Ur1ANDCPasmiDFKmyTJ3fdPEaGDNhP/KBVRlq8NEBySsO1gY1rAfTSpWL9Sh0PCbAQn5AelE+nTIbRzUxISzFmgas41ijVxeiSZQsWygP3/kl3+t33wP3o+/bSVL1E3pr4ie7sTISZi8TEHNn/0JHyTIeuMvHzb+TRF1+XCePfkmvHXoxcgGMBXBPwW/D7U2XK51MlLbOV3HH3XbJvn0KZv3ylvDkR0khsnQQpxQepYcREGQgKySvmhjjUnY557Q7H3xn7zf0xR/DMeYn20a688kqdn+68807p1q0bpK1FUYmXlbLvjnp5eXoU8Cjw4ynAb9K92nHigpIotqevE1pm5xcgdj7pBEYQxXe7hdoSgoCLjl+Ju9vF06YT5SRYMjnltNOx1JIq9919hzzyyJPYfj9bFixcIvc/+JCcesrJACTVsqakVJrwNX7AsAOldbtCmTRpkh7F0QwGB9YNvkCbUQASOO6Ey0w0OJmEM/qaIaXw89w+lAf+7zgmwLIEE5IONWCU8+bNkfnzyiFFqocNp3R8QQOuYLLPwAoO+AAct7MjD0iLmiGFKSjsLNmQVE2fMlWmfPqpZGflSqvCdjIHyzoTJ30O5gsAiVSwF4liAA4IzFiuLygla5bC6vkGLMmtU9FFyeYKCdQEZd8e/aQtGMkcLE9Nmz5bijp2wzb+epmKZaaXXh4v68vq5KCDD5QOHdrJ5opKKYeoLhVMmstX+QVt5Te/uUSOOuk4eenvz8m7b38IgEFgQpiHBzg/JHLp+TlSB+Our7/5stx7319k2eKlkIy9DgOzk9UWUYeOhdK2fYG0aZePOnwuX3/9DQywFgDopMubb7wt8xcspXUASHIc5mtAZy6fxgFg1dTUgkpgziwMfv369UcfLZYnn3pU5i1YJps3bZaXx78t7388UbB7FSAOYMOPJS3YtGoO4mxA9BulYPiLfzBhUBcAiKIUE15Y1qQ0phFjM4zlQz8aR9NVSZCQBQGk6io3OXa3YAOqa48+WFabIe+8MUEWoX3P/O3v8rzjnmoAAEAASURBVCEkuNmQkmWkZaLr0wDSYCUfACO/IFcqKmux3LtZaA5i4MCBADa5MnPmd2gjAB6AD+sFtC/dYT5k7pzvYDJihixeCyO1OH6oDehZBSD81j+fkPL1aySnY0fZ1JQsz/7nDZkN6+VdOnaQTq0y5b1xT8sHb0yShSvXyT2PPi+vvfk+gF852hnAOGWLORQwTppodoQnAqBb4X/MMcPxnCh//evTAMA00p9IQ/3y9xf+KS889ri07VYkIw4ZJgV5WTADsQDLlU5e/Ljyw2RDEEviFVjqzII5iX37D4TEM0ePsaH0l3bR6EhyYBvHYZzShMnudpRe8fdFx488zjkEWKw3nzl3XXrppTomsdlBbWrRjy523lJP749HAY8CPxkKkOvs1Y5fiAQPn3zyiVr7/u1vf6tfi/TjREYwRUOAdJzU3F+SnPx2uwPzCuM4kEYYbDzjzHMkVOeTW2+5XW666SYZMKg/vtRLZc2qZTLykOGqD3XKaWdDL+N5Oefc83HcSZJ8NX2a1IMzDBx5FFgxDC3izLgaLLHVwyZTLcBN6zwsB0K6EYRYJEiQBQ5GSEejkGqwEwwGmv+wqdQOdrIK5Kkn/gop2vty3eWnoswhMF4ZgOTEWX6sgyHQtAQeYQN5DYyFNmIZLDmzSM469wKZv2ijXHDO2bLvoP1h7NQvy1ctl7PO/rUMGjgM9SJdcT4iLLQnQLySkZePsvIA0OrlqksvgRQiSd7919OQXI2Ry6+5Tsbgq71Xt/by9kdTpLI2Wbriy516U5WbS+U3l14mffvtJ92L28unn30iI0aOkuJuPeSrj96FvhSWj8AmW8FI67XXXC2zv/1Obv/jLdIB9qKGwi4V9jNCKgfDq2h/GayYl9YHpSa4GpbMn5W509+UuXNnS252npx1xplY1kuRnn26y9jrR8vt9z8oZ5z+Kxk6bLD468sBtr6V627/i/Qb0FWHB5myHgyNnKsgdeOheHEAWLS11VxdK5dfdoVsCCXJ8/8eJxecv1wKIMlZAR2zvgMGyk133Ca5sLtVsxEAtwr1wzIuBW1xPMwbfDeE/uT4bIDulC45AsxALKOM15cIKWOoAdIXyPYwBsh4CbBohJ48+9wLfgO9pBvlfgD25/6eJlnQdWvE2Ni0YSOkMzSACevn6PtNmzbpbyErK0OOgt7ae29PkKOOPlbysbz7xZTPpbQsIBWb1mu+ED9iaf0Ief3Op9GuS3DCwUi5acwlsEZ+lJzx/96TCS8+I0vmLwaALZIla9fjqKIG6dPrfmnTvascddhwgOTH5ebrrpJ2fdrL/IXz8fvDMmhjNU4jwHq2DwZAYZk/kcf6AM1367mvHHfSsXLLnXfLEYePAk2bpaxksQpdy3CUFH+d8+bMklf+8ay8+9EHsqJkE6SdDXI1dPOw8qsAl4ZE+btIhF2pQw89RP76+Aty5mmnSufiXJk09QtpqIKGI34LlFwRYVHa56yFatfukT+cg+xcxHnJzkGcf6xF96uvvlpOPfVUlTAedNBBGALOmYt7pIJeIR4FPArsEgXiboXbpZQ/k0T8yuMX4p///Gc9ruOKK64AQ3e+Gu0yIO+87MRGUEZ9LSvJ2m1N5ZczGKqPy0A4EodHjezXpy/OOiyCInMq5C0+WNnuKkOHDJabxl4HRedOMvDAQyHNoV5SAPpNrWDosb8MPehgGT7yCOnVvVjisF5Ui7Wc/Q4+GIdR94EaOfgxLHxvBlDrXFwkQ4aOQPup0QI5F5aXfBDB0Pp7Tn576PjAkjhCuLx38LD9kF8vSBGopwSAcuBQ0AdAAktUVWVYTurYS/rt2x/HqsSDEfaQ3t16oU44IBpiDhOfIG0gBTkVFqt7dkFboHfFY098EMvwCBIfdMLSqBcG1tcMBeNu3XrKMEik+vTtIzkZkP1gua8ZTLbvwIPkgGOPkgH9esqh++0jBbDS3oClsVQAlJJVK+TkE/+fXHTZZVLUqQN0onnWXab032+oSvaKu3RUhe0g9HRGgCG175QHHTNaSE/B0inqAIOTIejfHDzyGBkJkLB2xRLp1KlIrhg9Vi1q5+VAFwpSm149u6MthVINRbF6AGE/2nHggQfJsSeegmXdPLTBYeSq3gWaNkC5PASAtT8kU92LO+lRRomQUHXo3ElyYXSzorJGgfygA/aTy2AJff/BgwGioOsGJl9X2wAgeDgASVcsmSFnjEGO30aAmpy8VjgHc6jGY4lV6P+uPXrKwP33w7IgltcAtIIATa3adJFRRw3XJeOinr2gr+TTw8PjsdR7zrnnyjFHjpIO6JthB42AAU/0AcSZmZDmHHjYCLWy3wNjJAljogHLqO0Qb+QRIyHxGSQHDT9SundpI3E4i7AY+lnJGa2haJ4sRcXdZJ9ePaRLcSsZNXyILj2XQ3G8sjFBOnTrLSedfIIcevBgycLydJ/OHbGM2E7KoLsVB8BzxlkXyMH7DZdevXrL8KNHSAbakcDjlAAqff50SBqTpVWHHD22iYboM2Dtfcx1N0gC9MpGjDxcehQXS6e8HKyqhmQzgG1hlx7om+FyPRTdeQYi/iMfSlwhNQWNi4uKpSv6YTU+WFKzMuWEU34lrdoVycEHDReYSFFDvokYq+xTOs4BOidEPPBrjYRxCVNj4I8j7dbXXfhDUMy5h3MOQRMBFh1BNf3tO4EWjcu++eabMnLkyOjHoJ2zdqFoL4lHAY8Cu5kCv4jDnqdNm6a6V/w6P+644xRgcfLiVyMnKDtJ8Wue/rsdWNlOhb6NgGEZTP4QBWGJCEsDkVWJBkglEnCIcx2W4TLB6JsayqEEnwZlbxxTg5kex8VRDEXRCRgwFJSRsBYMOh/6OXQwGoDJGeeyceUKByf7EqnEzF10UIRGMi7ZYS88AANeyDkgZQJ6kmBkySuRy2lgXD6fs4RYi/rwIGSo3Kt4pDkhB3mR1UN6AoXleO4KBLCgXxPy5p2sh7Vh+QY7w3hwMndDEt75qciFwgykhlikUaEBVjCREOWC0XAprBEMEvra2A+G9nIJDmU1gvk3+fw4QdBhcVzErcdxM9lg4NSYJ0mhmw4r97XYcZiKnY9Ogwy2QDbgvMDE+HRIb7AcFY9Gow7NfiyTBdE2AEeepehPcnaz1ZRuAOjMQmMo8YKEAXnRoSf0XtuInVwok7WgrpUPFup5ODQi4gX6XSiWTDOFymvYqcmzFH04YJmkJl14diCXaykwwQ0qcnhAcrYNRs0lg+OAABz9SKvowLkaD4pcOKcRtAYwJQmjApcgJEDQ2RL0F0mV4KNSERJB34uFNqMjGDeJ+WHMVwN0p2KNDapi6uqRVwDjPxfSR56XyPMFKVmkC0FqRuuo6DqMG5QDGjSbLGkCgmGvUPiTGCzHA94g5ZTkfAkifiWqQP06alUlhUEHtofrw1xG5WhER6UxA7h6ZAKjCNBxgwd/D35uxMBGhASMURIGmyqgrAigjo8f0J2Laiw3nrsNQbNm/C7Y1aQtYmOModloG/ZsqJQunUvE3IhABTeKcQEO6zFemRa10o0YbAyHkSbkujJFhohDOtMxHvOnc85q5JP14fMPdwRxHCecd+jccxLnIzqCbF48Tuf444/Xc1I7d+6sYd4fjwIeBX66FPhxs8NPt1369cnJi44HFvMg1U6QAPHOCY2OQMqCK75TsrXHwBULVEcJEsxKo6oJOJhZFYbwFZ8IhsBqJmHipdJ0AuKAJ+ncT/7AMJ34wbT4lcuWZmJZy2EvOJoFS3HkC5Q6+SBe4Te3c/QHyiHfADfxQT9ImTJMPCijIFmQEfNCKNKRKeE/OAuVrLn8RoYD0Y7DbTQugAIz5KZ5LO+wPOp4YbOcXqpLxDqAkcELxRAcID2XulAuV8Ko8gYjC8gTTJg2BrBlHxbu8QwleyQho8R5M4iEHYy4J0L61AiQ1AAisMo8y8/QDgPjITmxSgqYuL5roUiOElKglY7iIN0hENFKIW/QTyVskBahXljV077IKcAWQSxrUqzhRx/Qn9gPAiw88+gbMD1WK5I/GSBLUTrCj9RWZk3AizJ48DKMIiCxQxcq2RMkgCxOPeHPMI4DHsatdWd+AFd0lJCxrDjaE0AggQbHhSPoYgAToQynyngkw0ZaeiAbjhd1JA4ugis6bRfbjOdkSAcJKNmB8dBeh00qbDpwJLnEParGpm1ElqgMyZOEK45ZQgJrqCWeAokSOoHxs1EFQsokbCaAmXz0NcKhzM52YsRLkm52ALDlFwOcgm4+oBowxIWjNkEjAhx6RPqzESA51NygfUxqa80BnDjmgOPVX9sMWvPcSpKXv+swxy1pgTGErwosp+KGMYM9H0oD5sWl2UZIKR1C49MBRAthed06HYd44e/IziE2bFfvnH8suGIe7jmJ9ebFsUXgxeNzeJWVlSlo5PxmARrD3XWyel27Wi8vnUcBjwI/ngKchfd6Z/UY7E5BAhLr9z9tvHJXsoCWZQnlmHinL4EHmaoDlfji1692siMNU2ZHBuh8gRMz6Ne5pidEIoBkTiyBudBPX3DnE7pf0yBHcliEx0NJnqCH4QRwxGDK2BHKpRYFJngmyKMjs+HRuLZsFqdMH2EKDVhZzZt1YQpHYsBzB+msdEClC7rtLuIHYEFTAjhKzpHqqQISAQrsLwH4NQOcYWFNs2ZOkWZqGSxGmTwLoHM8EAbpJLm7OtKTi5ROeX4AO4PymY9TT0biC++Ih0c6P3TlmDu9mRPjOkGsBXwYoH6UF6LhztqhxmNK4kDGZ1reNTr/MB4YpraF7+qiDw4tNR5zYTpKgGxxLAf+keKdTDUnWzmtP8t0kFrLeIvgN6WD+ipQtHmzAOQNcMI+VafADaMJdU3EZYnV5INOI4CQHwRkN1IypkkgoeUDDKWo8Iq18gMQqeSMEYHOElUBCmlIEDoAIx/QThOlaNRwZ+vZWJSXgjM3SVm2hWA3ToEl0iKYyXmYtyNd4rh0fjmUjGqfsnP5Y+HIQn+zLshOZZIhLK2HkZa7ZtltdH5ICbERVl/ZVMWmLAd18aNc6iZyo8DudHYJkUCqdevWqgjPw8QLC7EJo21bBVVuUGbrQtDGNO4PSBvm3T0KeBTYMxSwU9qeKe1/VAoPWOUXniNl4ATpHMD6P6pOTLHKclr8MIErgyEvwGM0VBGEwxjprwyDTIcX33FF8Im+kLm3LGMwBlPx4he5slrnnV/2ZK9+cCvYwdK84UPQxH/cjUhHPkvHBTOVfuFZl/QYR+MxFPFQEdY5Wm/1tX8cQKRvkeowNR8lDE4WRqo4HL5NLW0wa0qdyADZNhZvVApBcUsQ9YDiPkQKDOOlTh+c+ugjE7kj4L3llQtXWjL84IuK+zAulK7RzCKVZAwnSiQD5uLUW5m3vkV8EOSARifvaIFatlMiU0dCo3fNgnVwso7muK0HMk7Ch5boeGJimzETMpAX/OjtgCR6OO/RqPByfDUIf/jGizGodI0baamOAA/9pFHgGfVveWR8TUMRF8U+Osac1Bqdg0kjASgBMDdTjAbBEVZpNTuOMIbHY8w3cbkQ9WhGsYBAwNeNEGxSuolaUNIFEMTlUgV1TkwdkTBaoXdK12wfcbTA6hQu7CxEHdkSHDmpd+5KpG6eI/1CIkivYCpdK1RT40jMGEx8FsSOXYIXGgbd3Y5AiR+DnL9g6R0Hri+Whx9+WKVY1NOiP+tiHd/pOD7ssw3z7h4FPArsWQpE59g9W+yeLY0G+ygyLy+Hngic/Sr8309AID+BEy7lV6xc9KGFMdDbCcAEj7lUgQ3jKQtxJtRoR/KBjA1hLjiDdyeGI8Ui03Kca2qGh5OXZZoEWYRUWidXfI3FhJrYkWFZUZR+NSOIpYEfOU4ZbLSGjl+kndoMZqTgiSYmIPFAmSzD1o3WzJuwbKpMWyUolEQBJFOSgEjk1+QxLNt9qadTmvOXGWpdWLNIBYiGmNhdH80HDErDQEXcI8HReJqG6ei49BRpI5MofTQAbVYgoS/6h3UlJZjfFs5VvoZF3jUOnt2v6hcp2l2aM5ZQumbAWJHylb54jVSMSW3VGYuOdVK5ENtBMVvEh/HYPO0M3FUfjT2rAZFxpPVjJF1EdvK2hUCyhV0P2kdOtahXBJAPSSkvLkP7ITXT5UekYS5BggYCMyCoBARwGRcqgMBRkDxhiZHW8AkWuczHGji1wIcAgDfz5rildJN56R9GQH6sXQhwSj8jEMi+SIJdMraWESkxc74kWDb6nGgK/zMyUlSSi9NqoB4IiAapmo6IWCJqPv/dP5y3uLuZUneCJi4RUhl+3LhxgoPpox+Ndi6z45+18KRX/92+8HLzKPBDKeDMLT801c8s/pAhQ1RnYcaMGVpza5bhpzABUaaB6RzMwSEqv7IdOYeyB8dT/7KrAMQQjxcZAqGNkxBLKvSPvNGXz8rQog/wUB9KsBzlWcbjcqA6e4cnS3K0V1zDg5HhsLiDUiOR4ceFPKh7I2vKA8hIwXoieTj1hHe0Dk6b9G/EjyWwxc4aD9MSOlE+pWxYFfrjIXVIgN4MNGTQ3CQwVjBJMGFmQbCpAi8UZgAsDcAqQQ51tgwkchoJr1GH+AoguNSnoChauUgU1o4X+4VtZbscijj+kWjIWNsH/SJd3oS3Zh25O7GQjtnTKXDBC8CC0geRo0EMjlyMap0CXBvJerrvTBR1rr6KAOxokD44I4v9rXbI6GcBgtYFEl53AqWNq8WRsmAWE72D/tbaO7Rmz1DtHNa5NJRVZh8YLANTwmSwDsnaYXsFqOkYKSVobcZVXeeMRWSKnZAOOPJjXc7HnQqaClTAMiP1i1gF4GwMDJSLLiIoY09p1TgI/A7AYlm8tH9YGbzomFBfjFG2lP64GC+MPgxT7xFSrDAATRMkQzzJgB8qlbCuTyDHi44nJJBsTYin4Nnx3m1/CazYdiq8L1myRAEV/bibsKKiQqXxlMjzo5GOUnr7/FOY33YbYbyMPQr8DCjA+WWvdvyy6927t048X3/9tYrZaSFZJS0qEvnfNV8ZRkzxZBhkWFGn3MNhInZJywljzAhz2eKBTIeJYrpW86EfH7YoIcJ8IkAiwniYpQOyImyX/nDUEoLKNh5YvgNyyF51wSUirWEp9ImsXkaYGWvFHMkIIGFAfg7Tw6t1moCAjUzQcVRN0qUtRqYyNMrl0T88oy6A7XbKRBFVla5RAiULZKC0NK5LpBH62SJQNIuPOJfkUH0ibWKmaAv1iZSJ6jixCZ3ETv34l+2JcF88kbI2+2jRGhl/1AMxXCAL0SNVcpZkbZrYu6alJ8GTAiimpCO1t+VAc9CUlxIK7YrS3BJOkzpyKa2JFtySp3Yp669tcJqgvR4NaCnbieaAF5vEUs2JxTd+FjgQnVVIhzmSKhqzpbV17GBkz9P2PwVY9fUhqYb1e+pmpUB6VQdTDDz/EjsG0BzoEyLOFs2IUN6Bxs4YVPKwOagv/7HHtXWR9rBeCQhTPyAnP9YB42G5NQFLcyGAGlqZx6MuDeouUScrBTZRgMpMdpMjsCLA4vXyyy/rLugRI0aoceH3339flw9ZtBtMcW7znEcBjwL/ewrovPK/r8buqwG/7njhZHoFWW+//bYW9lOZhDgVWobMijlLG5TpgBFTNyXiqJ6u3/CawJlAnXSR1PTCpXpTNpFOtJTqWA92N+O3pIk8wYtLOYRFZJ8EQ1uwqSiDJbjC/i+8R/JBmaqazVfWIZKhw/jwEqkXmZFKZCDF4P45erN1TjDDLFBxwBr96VhjfQ5BouHPwIUWcochXKpVSNYINjcNwh++UyICxz+u+tJrC4dwjoewms2INAAR+BR9Iy0BjHShSelqc2iJxScWxcu66LMNiABThrNbnKyYL68tXURms6WnfdP6gG62LipxYp+5ftIIIxWcNjj1ZBn0U0ezBS4XHSYuP31kokjjnFxsBEcaRymiky+P+Y7ATS7X0SQHAqK6gQC+1I1yVPkd/7Ww6H799dfLU88+Axthm2G3C7sHkYb4LSEtQdJg+6yyulLGvfQfuery38paGEmtg+04LZF5o0IsmyOqpTWoF17Y5QTyQVw2jHIxKtgzDX8XXH5UwIc5gkfj0L01YYJcfPHFctzRx+Aw+JHywAMPy4YNpZg/aEGE0iQsMuIlSntNtXv+cO7i5pwpU6boOaoXXXSRnHfeebq7cObMmbJy5UotmPHsMiGf6ey7vnh/PAp4FNjjFHDNxnu87D1WIL8CT4PRyz59+shLL72konYrRt9jldhGQZjjHaczPhZgaC+JzBbLIMoFoARMe0C6MkJuEdmLTgVcHyUhZKgRJsssmAbGzYAFyHnwApDmgziAfJ1SAYcBc23FyV8ZFMLAqhBI6QNBCevAfADqEM9mxfwJfxDT4VjwaEKdQtgjT7MMmg3/KuPmnQwf/hGJi5UtccGI+bAMxTRIz8OKVeeJnNDJCA+ROKobgxTIbNPatfLZlMny9cz5MKCKCMRlSGMMFH6x/KTtRHrY5tZLwaU2JsJxmSkrxRv82TZtH2114SLIMi5gq21FexiHFgyCaC+7QOvIwkhjpTMoy1f8Y7B64wHq0BFqsv5sNQtHpXnDRW0zZ+OAA2ktDtR6IAJlS4yqf5gx64nKkHmSZuwtx5QBwhDOvlZgzi12rDdeOXYIahy5EctB+TSRQLsTdKoDaCWYaDHpRW9c2iatAF5wJ3ChIz2cduOGZ76yrgqm+E7a0hcDQ9OwzojIhUTYancSIL9kaKFPePUVmTzpC0iNMvTsv0YocwPHaJ6kYKi+VtYsWyGffPyZJGUXwNIDzD2wIBiKpdUFNgfmOjVv1sEpHOGsh3NTGrDq7GMdL7jxYGm2nccF6QIm7KE11tTgpIRn5b2PPsZZjG1k49qlct+dN8sdd90tGzbXwpQFpaPIgu2DPiCz2J2OSu4LcPQPda6OPfZYPY+Qdx5nNH78eFm1apXql1KCZec0u5lnd9bLy9ujgEeBHVNA+ceOo/38YnDCsWJzfmlSxH7mmWfqqfT33HMPDrt1jn9hy7hLxzqVZIAZ8BR7Or7HXjbuj71zoibLjSMXoL4QjVWivASAGlo8V81a6B75wEy4tEHLBvUwPEoDiAQrPlqUJBOB1W2alSJmomFNfyN0WJievYt2g4MotySDwaIMGpWO8+2cswvjYJDSH4ZEgJWh2AAMpx7HqSSSc4AHUzBSx2IQRNucSfBPIAABcwlD78oHBkA7W9zlFQazDJlKhIGeTMMCtV4EeKgzpGS+RrSkmXfWFXkhfz1g2pcMwIPz13gOD8og0GD1DXRL1JQA7B/hTCFINLLk1rsekFlzl9AuquNQt0CoFky2BnRD2exvSNnIyFn/QAiW4cmFIRox9SSYwyBrATK4cTEAY5WkdxhcXS3N47kWy1Ms34c8fTjuxbDOsA3FNoe55Kb6XSAQdc9o1wtoLQwGrf2CdIEaAAtEg1EJ5ABQhDQMbUbdFBzgEGKCWdpqIiij2QOCGdaNFxWutf0RL6d/EAC7FQQsfqyb0pZWM/qrhkag6Ehv5k/EgzMNWQGrDN6I5yAGUBg2pBIARqkCzjFCkMlkWi76RsthwYAk4YYqvEKixLbSiChohZZKMrKvbQDA4w4+nCmJnGFslhAFyuoAqFQjr4MOVSCONs9QAPSbTGMVHimZTYJhWNAMedEelV/qpFVmmgzoPkiClaQNFojTktVAKFLitxGSLAy8dCi2d+3WV8rqYLoD/k1qWBXjNozDnFFfLi42w2paQwh1om0F/Ja4M9aHI3gItR1aYuxRuoOy/dgdm4h2Edz6EnAOJIkAW12U/px62sly958elr889hd57tG7ZMi+RfLcP/8hqyDF4tgU7GQkaK3Di9IOzztynEMIgKj/ybmIjiCZ/m7Hj0EFz4jDeFRkJ+DjBh0el0NpVnZ2Nqz6D9f8vvjiC52rWG/azOJcZuc9D2i5Kes9exTY8xSIuxVuzxe750qswgGvaWk49gRAgBNTbm6uTJ48WaVY1M2iY3gNvlw5oXGS4gRlD1vd2iRlJ7Af3wpwKhWHgIFh2asZ0qrli5bLG6++K7PnLZH0zCwc8Au2BSM/gcYGWb1yrUyf9qV88N6HUldfp3Zw/NyJRTtCYBZN2D4++8u5MmXy5zJ74XfSrrCNLJy1AP5YTsvM1nPyFs1fAOXYatjRaeVUH4xq7crlsqkUAAa7tlJSMVEjv5WL1suMmXNl/Dtv45Dcahz02xaH64JV1ZVDHz0sn0+bAcmVTyqgP/PmO2/J4qXLAXjiJDc/G2AEC0FgvmSQq9cuka++/Eref+dTnF8YxuHJhWgzgAX3vOMQ42k412/iZ1Nk6vQvQf8mKcJRJkxYB7BDG14wYi+N5aWwbeqX8mWLZeIX0+WBR5+CnnOKpKcXwjZps6TDCGoqzno2oXqZN3OevP7GRzJt5mqclZggrVvlqlFQwhiwLNTRQWUNOEcxVQ1r1uPon1KZMH6CLFi6VNaVlklum0IY+0xWxi2hKlk0d558PGmqfPn1PN3N1qp1gYJMLto2gdk2AehOfP8zLONMlU1VpZKFQ5K//fI7ycjKl7i0sJRXV8jcWcthYsAvuXmwQQ/JUhBnOc6ZPUvKIJ3Jz0N+JBaA9ryZi+Rr0GLGd1/KqrWrJSOnPfSUoNjfUCPrViyVVSs34KzFVvLqa/+WL6ZNlaqGkLRr11HBGcGUCdRKCPaZVq1ZLe++94EsW74BR+G0khSAFrpkkH3NMhzE/fY7OGR7tqyvrJL0jFxgEegdJaNFCA9hHMUDNNHQZwB1nzZtuuS0aivLV5TIx+9OgeHexZLftjXyxO424JU6fIxsXI9Du2d8R9mUjMMSWy0Up3ILCmCpHbt3V0L6NPlT+WjSZ7J6U60emp2HcxFpyCoNwO2hex7EMTyDpXfffjJx6jsydcZXADx56LtsGP/EUVKg8TffLpFv5y6TC357FkAQfrMQXTWsXwE6z5TJU6bLV3MXSHpOvrTKzZIaHEeUjLH63VdTpBHnX64rXS8ffPypLF26Cn2eKlk4NbuutkImvDleZuFw86SUDPRBDsAnxhvGf799+0i3vv0lDbpYHTrlAjRCyjbpGznxlDOkCIdaJ8J4bAPmCC7bE3ASvG3PEVgRSHEO4mWX8DiP8CIoouK6nasYl0CLH4EPPfSQzJo1S3jQc7du3XBaQ62mp9HkCaAzD7HngeGUaNn5i+mZL4Haf2+u2l4LvTCPAh4FtkoB/Bj3eoeJS9uIr0G9YzehgaKouf322w10GAwmuCgNMCkZbI02+NKM+u22hzAOB2lGOXWbjQlVmNdfe8mMPPpkk1XQzeRldTBnnnqWqWuoNTU1G828GRPNpeedbjq062yycjqY4u59zJ33/cksW7vZIBdTU7XavPry02bowGEmJTHLFHZoZW685XrTZ5+h5sGH/maqKqrNqmVLDfRYzOWX/c5Uocl1bGJdqbn6ojPMtdeMNYsWL4dHlVm3Yo4Zc+UNpmuX/qZNUXuD807MxZf9wWxYV4/61pna8pXmyCNGmtPPOsdcMeYKk5aTZRLjc8zxJ11gJs9dbmpJsIYqs2rmZ+a3F/4/07NrO7Sno2nXYT9z60NPmfoQFsA2rjb//vP9ZuB+g0xu6w44vjDJHHrYEeaTyVNNaXXAVDcaE0Q2oSAq2Yxym6rMpDf/ZQrSEyDqiTPJ7XqZjOIByO9hs7lsnalaO8s8dvto06djG9O+dUeTkdvTDBx+prnrzy+ZNWWNSqPK+s2mrrnaBELVBqYfUECtqV01x/z+krNNalaKSf//7J0HgBfVtcbPVlhYlqp0WToovSqgIlasqC+KYiEarImJRk3R+NTEHo2aZzdRE0usUaNiR+waIxZUUAQU6Z1dlu3zvt/974FxsxQRZIG5MDszt829Z+7/nm/OOffcNm2ipjv3if7+1IvyEhBFy+Z8Ez3/4N+iUXsNiZo3yY3qN8qN+g3bI7r1nvujVcVS0FWURSsLvomuvPy3Ubcu/aPcnDZR7559orPP/mXUo/eI6N5HxkcroiXRhPeejQ4fPTa69fYHo8pyybDKC6PZUz6KTjnxmOiGO2+Nvl48V+0pjN6d8EJ03FE/iXZq1S3aoVG9qHPnttHvr70lmrNExChfGd136/XRHoP3jM4+61fRgN49orz62VGXrt2jm27/a7S0sDjV5qULoxv/dHW0c/euUW69BlGH9l2jU8adGX04aXJUXFQSvfTCi9GJY0ZHHVo3jVo0qx912aVrdOkV12h8yG+7mlaiE32PoqKofMWcaPyDf43232O36DcXXhIdc/xpUdNGrSX0yol+dMxJ0TsfTo5K5dZ+4YLZ0QW/+Gk0co9h0eGHHMweTdGPzz0nWlS0MnrruWej4w8aGbVp2Sxq0LhR1Dy/a/TjM34ZvfTKO+pTFBVO/Sjq06RZNHq/sdHYMWdH7Tq1DYs3dz1gdHTvUxOjgmhuNHvhpOi6666PevQcEc2YpxGq4bDwy4+iWy79edQ7v23UtkWbqEV+h+jYcadGr74zSVsTavgtWqD27BodcugB0QnjTojadW4fpWVlR8eN+XH04AOPRBde8JuoRcumaE2j/Q4cGX00ZY76ws9xRVS0Yq7GHr8qjZEVM6JrNK7SGjeOXvrgs2j5spWBQEvks4FxTq4NDcwtHAJPYX4R8IoEikJxrgmkEaZPnx7JNi2S1D16+umnQ5zPSdTBnCWzB8Rf0U033RTq9XTmLwL5kpBQIKHAlqMAX1bbdPAJiwmMiUeqv9DfGTNmRIcffngkY9YIwCXfMpG+GFfTwie+1RGb4wKAVaZnFi2OipfOjPr17hZ16Tk4eual/0S33XKvGM6Po6lfTImmTfsoGjm8b9Rtp2bR1VdcF/37P1Ojw444RmY1OdGFV90YgZPeeOXRqPNOedFOHbtH1/7fndFll/1GgKaJwEhe9PNfX6GJuzhaNPer6MTjT4jGnDAuAlKGqbx0kQDWUdEvfvnr6PPpXylydnTacQdHTfLaRCeM/Xn07kdvRL+65PyoabNu0fnnXREtXfRltHTxlGjvvfcSI60b9dp9UHTxVZdHF51zcZSb3jra/dDTBCkUCudFPz1ubzH4htFxJxwTPfvPV6LjR58VDdlnVPTptGnRO88/EMlkPerWo2f01EuvR0/88/Fo527doz0PPDR67aOpoU+B5YiBR+VF2jllSTTp3xOiK373y2iHZk2i9oNHRGdc8afowecfFyBYFt1745VRY9U3bNCu0WOPPRPd/H93RZ27DY6sXofo9gee13aP8PMyMcVVUQm1C9iWzp4ZPXL9H7SrnpjUnTdFz/z7vWj40eOiCwVqZNMVvf3Ck9HAzgJq3XaOXn75qejxZx6KuvfqG+3QskP09LMTo2LthH3HrVdE2n0p2nXoodHf/v5sdO4Zp0V5daSLzGgS3fX4s3rWwuj1956OBg07OLr6j/el0EvJimj2Z+9Fh+6/e/SbKy+LvlkmgF04J9q1a37UqGH76Nrr7o7eePmZ6IQxR0S5rbpGN//tsahsyezouX/8NQDZXIHVSy+6ILr0N+dEHVq2iQb23zV694MP1LOK6KFHHojSM9OiLt17RQ89+lR09ZXXhjz3/PnP0bJv5kQH7XdI1FyA5Jo//iGa+Nqz0eDdBqmt2Sr3XFQIjlXPAfUA2qhiefTGvx6IZPEkzV7jqGvf3aP77nsgOnb0GDH2nOj0n50fLVy+NPpy+pTohCOOkAMNiwYN3SM69+KLouv+7/po2hefiXbdorZNdox+ce6von+98FJ0xhlnyGtDVtRz0J6BFisFNEd06Bhl2w5RqzYDNXavjc6+4BdRer3m0c4Ck9MWfx59UzAtuvq6G6IBA0dGy/j5qpHnjDs+ym+UFp11yk+iCS+/Fl3+xz9GuTs0i4YO3ydV79w5UY/27QKAatyqZXS56Dzm2NECh1lRdlb9aOdevfXhcVU07sdHCTTWjy74/fXRvBUAEn4VBVHBsoXR1MkfRE888Jeof+8uUffBg6PPFy2rAp/AT2EvIbkULNLNWgLzigeuHUh5nIMgORENYIv7jz76KDrppJOiI488Mpo4cWLISlnmMp+XqOeOO+6IJJGPjjrqqIj5jDTKex5/RnJOKJBQYMtQQAqYbTsgktdkFETz9JS9CHHet4PUF7fddpv9/ve/t/PPP99+9rOfBSNSxPKoDBHj65WsJk5NonbSa4pfXWh9F1KBBXfU0u1UlBTJ7UCB7dytq+3coZUN3KWLnXzSGPG+cnvr7dft2Vcm2bXXXmMnnDBObCzdLr3oQpv1zUwt1/5Cm/SW2NTPptjywmI787IL7OTTxlhDW2LDB/ezA8acH2xWVskgeEnhCl1L5SibEyknZacj1UQJqtEyqdNkJyObntnTp9oXn35kewwfbjfcdL1Ucwvs2OxR9vG7C+zVia/b2eceEtSIC6R26d1/oF1+4w22Z5++VjT5c5v67iT7eMYytGr21ewv7LFnX7LhY0+3iy66xjpr8+b9BvbWpsM5VhwV2B9eesayWps9KBVkbnZD21Ee3I8bfbT98b6H7S2pRNq3bSODsxXWUK7cS2RPkysVTofuO9sv8vPtjrvvtSOPPtJ+cfYZ1lKbT0+f/KG98uZka7vzrnbzo09buzZNLK9yhfXq0tj2GX2mTZ36qRUu3VOq1gqbXyr1EfsLLllqrZs2sjI5umzeKldqtlbWo2sXG/+P28PeeuVFM+2VN56zOUuK7E833Wpde/W2Bnn17Oo/5NnRR42xRUvmy1tApk2Q6mmHZi3twt9fY7sN7GLHH93HBvZva0eferkVS+WLU4t6sg2ShE8qG9m/BVsfOUnNLJU9mWygRPOmDZva2+Pvs6WL5tlvLrzdjv3x8ZYXzbafjDvJJs//q70s1drpPxpiC+fNtaat8u1/L7vSxh4+RGpsqY4Xr7TX35sUfCItL14pFdtr1qp9e3v4yWesY/vWll2+v5110nFWp0E9u+u6m6Q+fkdqttPttLPPtuKi5faPf9xvQ3YbIVXtuzZAqqa2OblBPR5pX0gsprI0xnOl7hswfH/76wP3Wov6RXIVMMI+/HiazZz+lS1aOMea5DWwTO1B2L5TP7v8+httyIBellNZYP/62wM2bfocu+TaG+24U0+UHZXZQKncsoqX2X2vfWKTvpxtu9TPtkKpdjt2G2jX33m77T20pWhWZKvmr7SXXnnd3n3jfTv4kFHSJsqIfVWhrSpYrkOq5UkfWr8997czf3Wh1K7NrPlOO0h9Os1eeOE1m/PNAmsi3WVO3XrWvfeudqvq3aNPV6l6J9uKJavsy69n2y133mGD++9sS6dPtrekop47b4EVyhCrmXrNQpNXXxhvf/j9lfbvjz613gMG2Zlnnqnx0lD2elIJSvWWLZcS2ThJXc9vHNUfgbkirh4kjnmIOAL58NT+9ttvmyTr1qtXr3Bu3bp1UBUyJ1GHgFaww+L6gAMOsAceeMBeeeUVe/fddy1fvw3SMW8QyAqrpkPlyZ+EAgkFtggFtnmABQCKAywmIEAWExqT1uWXX264bmBSw6/MBRdcECYwyvkE6CDKz5v0TcnupkTL4eo1amwjRuxlf7n1XjtAAOPc315qhx1+qGyacmxFocxpxYjPUdzzz71pLZo1tcmfTLLJn31sHXfuLtuNxbZs4VKrIxCz58iDtJZONirLl1qPjjtZ/Xp4oZZtiRhnJA/UlWywLCZRKtfYjdhcWpsvYwNSklNhTeXx/oOnHrPZX31tBfPet9FjxsqWRauUtHT++ednWsf89tqQWoxABstZcsrYd9Bg696jbwBrTRrWtYF9utkrD71l4vNWPxuGYNZh5wECEtqvTXZgaTnyMSQN39KvZtm7H7xvhQIbPz7ldGvXvK3lrlxsE2UbV6ANmfOaNLU777zTrr30IuuU31qOwNNs8N4j7E/XXG2lSxcLdy3VOy0VIJURc065LZ03z6ZMnWU7de1tzQWuVgrF5FUssp3zG2pRQ54VrlxhUz6dYjfffJM98tJ4qyem3kGG1ffdeYvt1KmLLV25yk44fozofbydNe4869ejg6XXywz2OLO1se6Z5/za9tinhy0VqCxcILNorYybJRun+QIX9erl2k47tbcOAme6lPX3Iuvasbl2Oq5nkjfIrkfG4GpnVCJzcVYLgNllGF9SqlZWilnm1A+bVr8pG6XFi4vtgQcftgmyWWuc/pVN+WKKTZq8xPLHHCtDNC2AEB3qy85o8LA91TYx7qLFtvvggTb1i8/VY40juQ/4UHZVjZs0szbQTfZUWVqMUIZ3Tj2vUob1K2Vk/eiTT9u8gq8F2L6yJV/NsxUaK6u0F59UaAH/SdSr1XKaGgRsVy5dpvHWwo478SeyB8uQzZEWUei306VTZ5sju6sy2QYWFqZZ3fpNrGe/Xa3vgN5qiQaYXCt88cF/rHnrdtal9wBcV4VFD83zW1r3jm2s6MVJtmhliS0q1e4Kst3bY/+R1qm7ELdChT40OrRoZhPLVlk5HhnKZYMmmzzccjRuIlsl2f0t1YfQW+NftE+/Ocb69u2t1aVT7Q25MmjbtnvYRqZRkwb6fii33ffbzxo20fvQ77mD7JT4zbfROB4wsI9MAUutRRMBd4HrpjvKDq5uphVpwUMDAcocGduvlO3hyaecZTfcdkN4bbRN5NQCDBnLC2RhC7Y+CyzmDEmVwgebzynMK+6dXVKpALLmz59vl112WbC34mNv9OjRVB6AEnn9Y45rAnVgdzVgwAB7+eWXgxsHSeTDvEY6c15N9qOkJSGhQEKBH4YC2zzAgowYrnsAXBGQVPH1yH5iTGb4ybr11ltt1KhR4TjrrLO0RUaDMJExMcYNU72u73/WDK2v4DrizGVaBXfuuefayD2H2x//+H/2y1/+0v5237325xsvSz1bW44M3WsfO/DAQ7Q0vdj2HDbQZs6bZf1238OaNWlkDernKV+2FZVpjz41LFMG3Hky6K+jJWelJSslBUox0OzsunKgyHYferYkVyZnnXkygJ+n2yXLl4mn6qta4q3WO7W2UT86XEbtH1vR8gI78uBfhdVXrMJq1LhJWNVUqrysNgRIlWmFX1YDOUrIWC4gJ8Ze3sByKxtJApJpEqzpJehgX8M6KpNdbCVFFZZTp4kdePDh1kgStdzCeXoHg21B3SbWuWMXaynp0Omnny7m3tDqCqBlN9tRQGmlpF0ZkkzUEVjR+5O0QZb24ibCH/Kh0KDJDpJ9CNyxTEyrDhu3FrgS4MmQM6ZGci67l2jVomNnMdxcS5Oxfo6M0Yf0621PPDVeUjFJip5/xp5/8Fn7/SW/tnFn7Scp1SKrI4PofgMH2X7772mFy5cI4KXb0aPH2J77DrLGDevb0sVLJI2qo2erDWpKXUkEWzWXspJVgHgjV/9zc/JC3gYNdK8mg7JwF4BD1CVacFAiZindjmH3vUuP7jZg972sUcYsG7R8NzssrYXt3LkDg1jSTDFajZcKjcdVMnbOEWAtK16ud6mPCDlhnTV7niRldayjJKDCzJahoV4s0FW3cSOhm0IrKFyiRRO51mfAQNtj9yFa9ahVgoVF8mDe0Bq27aa+sgWMgjScLAlg3DdtIGCuMbVSYEVktmXFi61ZXe3Bpw8D2fVpHCyy/H4DbP6CZdZAQIxQqpWK7O23aPZcgc6GAm6p31xYGrpyuQCHJMqqY5XGX26LxqxX1DuukqqqfIZ+ly2QLmohQHqZgM6yYpokQFomX1kLtBKz1HL026yX19j2O/hQ69ShnZWtaG8j9tjdWrXpbjvu2EJ7WIJkZaSvRjdsrAUdMv7PEkBtJvA+7ZOpAUjmsAxV0uNmkkzykUHeLBnuC+HZ8gXzNFz1XjJy2SZR43WFNainla6sTNV9lvofGhUIph/POgLSJJ8/AEo+ByGxAgTdcMMNdu+999r+++8fjNr79OkTjNz5CKQc74H2MVcByLjnmhWJ++67r/3rX/+yN998M0i/dt9999AS8iQhoUBCgS1Lge0CYPkXJKRmgnLpFfd86RHYnf5sqU2Y5FgWPXLkSBszZoydfPLJId2/IMPNJvuDok4SDnwSiYO069jR2rVqZ7v0HWK3/PUf9qj83Hw5Y7pUetosRpKoE6RCO/yAQ7TirNIaNszRii+xQTGjosJlKf9DWi44e+YX1r9TMwGZXPvqk/9I2qIvWa2CStend4ZUkiuXLpIqQtIQ8YQItwkCBR9/9Jmld8qR6i9Xq7l2tiYNd7AufXrZqCMPs8zSPlp5JqlXWYvAlOrnztfSfjE8MfosedcuXlFqOzSV5EM+F5asXGqZkvxIC6ml44ViRZm2cOpXUheJznpeZkNZXclpwSqtUtt1wGCbMuNpO3rUj6x5I4GowjkCKU1skdRp7GKT17WNDezRWau+2IRF7ReCyZNUZbFWjtXV6q48eQDPyWH4iiEKcLUUqPny0w8sQ6SUIEZ/6tmXH3+ottbVqrWmWj2aZydJ5bpAXJTVhE21qC4byCCaDO7fz7p072Jva+XfqSedb+9pdd/xRXsLjDSxJmL85/z0FOs/pEuQJuRmN0EYIjt7+XUqXxbAe4mAxqeTZ9qwAfnauK6RffjCS2pAXdFWzgMytWJNqq3Zsz+RGq9bSuAhFe+SJcX2yeTp1nlPgWCB3u479wBD2cC+fSRNO8Aqi7TPnNBrWl2pFkvEzDMWC7ikmCbjOUfAx/T8SK4OsiV5wbN9uzYdrbnUZW+99ZakUoutcYOmklyKRisKAsBllWeWJF991N9jjz5GriS0YlISSRwrRPUbmDwvhMCHB2vkWO1ZLJcdRQWFkph+Zsfa/gJjONgsDqtw8/M7WKNmzeXSolh7+mmjHK1epIXBc7zq3KVnf7vjub9a4bKFktK2N/zCCsHYvOVF+sApsNbNd5SUabakU2X21usv2RlnnSwQJdWWpJgfffa52lzH6mrc16un1YpqO976GwiwrdA4WyiHo8ccPdpk0yWJZB1rlFYoCVcdgUitFmbFpIAvoGyVUC/gUyJV0V6rSNU3DkBS6G5hgTUTAC3TWF6luUHKPxCe7TNcYLxFB6vTefeQr4F+G4zElXLFkcPHiSRckWiTxgfberCMgx3mGuYRwmJJRpGcY6bAamYk6H379g3zUMigPwAz8vuHoIMs4gBXuGwYOnSoDRw40B5+WL7EJAFmWzCe58/0upJzQoGEAj88Bdb96fXDt2ezPJEJyoO7YfB7mBUTFqCrWTOpXwYPDnZZp512WrBrOPjgg03GpFIJzQqifi+HiN4nS4/zMxMj9VYPxPnzUmnkKdPEXW5TJn9ov/rVr+z5tz+25l26y6llJF9VK8Qbi6SO6Wj1xUz/ct3v7aMP/yMpVWTzlxbYNdffbA89OV7qhjxr3mwHK5avnD9fdqF9MWWavT3xXTv5zPNt1tffaLm5pFb6Wm6cU9dyo1X27sTn7cGHH7d3J31mow47yj7+ZIoAW0Ox1DTLb99dRxe75567bPz48QJhYpxFkT3zzHjZtzwnniuvR3zSSzpQV8w2R/u/YbOSJUaeLtBTps14ZbFszds3s7zcSnvmjrvsiTvut5lzltnPL/mDnXja2VYi0DG41wAr/GaR3Xzt9TZvzoIgWXn5+eft6Uf/ZXO/lNRJfKhly5aSNjXWEvodrYHQRyRpFRK0MnkIn/yBlue/8Y5NXTjfGnVsa/12aW1T3nrK7rzoSivSs95+Z5qNO++PtnhOibXdaWc5jRTozCqzpo0yddQJQGFV4XK7+tfn20tPPSFfXJLMtWhhJfXq29cFUtvUb20td8i3wnkz7ebLfmNFS2br2eX28fSZdtGVN8ptwAdSv9W1jp3a2dtvvi1QfpPNn7/CHv3rw3buLy+T+k52VrK+Wi41WP3GkqllzbMnn7rZ3pLrgEcfecROP+U3tniepEsCgsVSwfYfPEQgup79/a477IXxb1l2bp7NmDVXTjj/aZPefT1IFrORBgk1YAMUHJPp11spYFshB1p4GG8qCdlw1TNn+td2ye9+Y++/P8VeePktO/yoY+01uWXYa+R+1nSHRgLuD9hrE16TNDBX7hXm2i233GIffPhlkHrxZmHO5QJXAA1UUsV64Y+ozWee8webM2eOPJtfYzNmfim65luLtu2tYFWJxpYAt3xvSXZo2WlIrHJtoGykKqSavOTcn9m7Lz1ryyTtuvaWv9uf/vKQ5bdpae0EenMkb8zNyrVP359oPz/zRLnreMMeffxpu+uRp2zHjl2tz5DetqpcrkHqaAdE+ewokKuPRrmS6slNwZP332MPywaJ3yKA44knnghS6EK9P3UiSIdof/gt6l4/2CAJcol2KX2UJAhJEkd9gbAU/EkLLhNuv/12u+uev0ESAcIVwd4qJ1sq0oAi9QhJ6di7kMBcEJ8PaA/3DpLIwzyE5Fyr/kwG7EHi9NOf/jTYfyKJ4iPP5wjyI92Kq/mQWnlgvgKw0ZcRI0aED0e2AuO5mEGQzrOTkFAgocCWo8Aa5LHl2rBFn+zgyydIJrH8/PxgBN+vX79g3/DJJ5/YK6+8EjzBH3jggdazZ8/w9UjDmdy9DiY8rn1S5IuTr0zyxCdLn0TZeiP1KV0hX0IF9tobb9rt9z5nrVq2sxJ99SPuHy7bo8Z5deyqKy61a66+3o477ljboZUYv1QtdfSl/ovzfy3pQboNHbKHnTz2RLv8L/fYqJH72o5ivo2kQsmWhKJpnuywJDXJku3PEYeMlF+qt+ynZ/zMWuzYzNrnyrO2eAQT/8IFiyUFaWlnnXW+fVp0jZ30oyOtX5+dZRi8wopWpduvfn2uJvJearRMt8XkZ8hvVE62JA5S/S2TqnH+ouVWsGihjJDFDPPq2h+uutx+8uNf2x9++yv73z9dbcvFbI87/ABr0TLf6g6otFN+fKL93/XX2asvvyQp1yJbIn9Ue+432vr06I3mJjAN7FzYA47tTdJkyNNY9mdDh+1hT7/+mj0/4VU7Ydz/2FUXnm+nnXaiff7BB3bdVf9rjzz8D6kqV9rMBYvs5xdeFfwEpWUJlEi1xObUgeYwSXFK/J+d98tzLbNJE/t6aZHVaZhvJ44bJ7CZY4cc/D/2zVkz7dbbbrK999zDMuRPaoEkJK1atLUjDhwuu6IsO/aY4+z1d/5jD913p7014WlrWjxHKqnWEjiJ+ckIKrd+Q9upQ0fbZ5/B9pe7/m4/Gn2YtW3RSRLFXEl8Fku6UxAkLw2lFj3tjLPsT3c8YT878xSr81sxculq68rD6w1/vEILRgX8ZIhdsHSJ1IOyW0pvI7VXhWyGSm3RsqUC43KGKryw7/ARNurAfe2xBx+wCRPk+VySrTp6P5GkQbsMG2Y/Pfundt2fb7PjjznWunVsHySCWbn1rXX3Ada5e0cRBbAg4nAA5uQbLRORoOzJXn1lgo184Qab9dki69d7qJ007iT5lGpoixfMtwXz50rVWSpgJmAhsFohPXFH2ef9/pKL7YqrL7PTTz7eGjRtYtNmLbR+g4fZz845yxpJxVkgh66oGleuWGyffvS2/fSnkyTdkSRUYPKI0ccG/1QFUs0WrFgiADvfcnIbB9u43/36t3alFn1cddkf7G/33iMV4Sx9RBTbqCNkTI8qdnGh/LctkwSOsYvTVdkBys6M3ygAZJnGaKsGkmStKg6e3COByGKB4QpJy8qkEp02/Ut7Qn7EOq2U+l50bSQVfDkOedOxQlOQtAvbsXRJl/l9o8rjN87vCIDqakD/3ePLCrvCL7/8Mvizwiyhf//+hjoQMOSB35XPHwAkVy16up95BoF0pFYjBLIwkH/mmWfs6KOPToFKz5ycEwokFNgiFNjuAVb1CQwVIl+FGMN27aoVfRLfv/POO0GaNXPmzPD1iW0Wzv3cwZ9Pdv5VyZsEaPkXJ/UxWbpBqz9TfpSCGgNP0r0HviPQAABAAElEQVT7D7Cf//zn9v6HM6XWiKylGP6hhxxgbVq1EVNYKZugc6xp83w59Jyv1YIysJEX8A6dO9qQQQOCtKeRHEH+8tcXWv32ckYo26hcfbzutusgG3PiCbZo7izZSOvLXwzuoEMPkzFvjk2cNMUaaZ+3/bTScOqMGZa3c0+p2WQMLOlY/z1G2PWyY3l6wkuWJuBUIRVLk6bN7YCR+8jJaB0Z02fZ+ef9WiqgHrL14iu5QqqitnbsUSda/i57Wf6OksmVZNkIfaXfJIb00edzbX5ZQ9uheSsbMaCjNRTzbKgVgeddeIE17zwoMO/CxdOC488hQw+yru12StEFtaYMjsXxgyqzUsw7S85XL/zfi6z/hI9s1sKl1n9QL0mB8qxJfr5dcf01NvCJV225+lqkVYmdtRJr+IjDrE0zhrlQpOyeWIEp7Z6kWWJOkriN/vFPbIc2bcMKy3JJk3rttp/tv++uYqYmereyCyQJ6tI93z6a+ZXqrG8V2U1tF42Jjh3aqq5K695noF1x+TX29GtvysxnueWLabfcsZ2997OrtOptlSQu0hrWa2innnqqFgR0sQ8+nW1d2vey/h0H2pTPZ9gOPTsLAKk9AmNn/Pxsa9mhv3361Wz7pmBBkAru0ra1ntdVjlfLbL+RB1uL/AHWUSAYRpyuFZm77bW31WnSxvpK8qohIUPxne26q6+yfo8/pVWMstcqz5Dt2RDbfcgu6nCmHXrYgbaDxsrkt98Pz03PLLE8gdZdZSwtrB0C4zRH4AEgKu9aQT197OgjbRfResG0FwQcK1Tfj6xnr8568+WSCDa2U08/LTiazZW3+5Vy4ioRnFScGXbKqeNkh5Vh38yVo1XZh0X1m9le+4yUKrSbgE65Nd5pJzvvgt9amZYYNmnV0qZM+Vx2VoXWQ6v/DjnoQMuVhK6hxt7Ivfe2ndp2kF1Zuq0QLYbtv59dKjXpy+9/KumoFhuoH2214m7AgOFyIiqpoUDeFVdcJi8dPWxH2fHJU6t+lHXsKKnZ9y4qtWas4NQ/VHzHn3SSrWrUzRrnqn2iAOpvfo833Xit1e86LGw2zUpbVOXIq7RoV3EBZgUnq1naugdQxEcav3s3RJ8r6SB7CDJ/cM2KQHaTYIVgp06dwhwDwSkHzTkzV/h8wjzh1+SrKQAYcUDKisIXXnjBnnzyyQCwqI+PuyQkFEgosOUooG3r9KvejgMTFJNY/KsRcjC5AYpcOkXc9OnTg9rs448/5jYAKCZKgBiT5o5ahUfgi9a/RDkzaXpwsb0/D4PfdG2FIw5QlUU2RQIB0hoJyBClDWBWLtNk3EhfzrKNUdaiwlIxLdUpWyy1NGUwra9zGfME6QGxGQJZiDT69dtFBtn72yVX3KQ6xBS0xC+D9shoPgTwkaJX6ACG1FM14etc9dMieD8mYnxkp76ZdaNGFKyK1P+6sk/B1kopklhEWkqfBiDSbZmMvfEMDgiJ5EmpQLWTVI9KRRMTQ6yUdEXf66FPGTBA8XSrlBpExUqlDszC7biCbhWvQzZmsspWY2TMXyrXB9jliB5IuyrLlwo/6AF4tVKAEQZBjM7UklGuLW/EOK1CKkwS9ZgK5QpfGGqjGqm61WfZZIk/m3itpGbKWKwtk6RmYrVlocBKmgylaU+2wF6w5GEPIbVHSmGREcBcZDM/m2ldeu1rf3vwCTvo4N15LVKbaQshpZfrwRlSHaaVqa0KK9UA2l9HoCRsb4Q3KeJFb7qcqxLYQ5VonGZmSgrDUFEol1iljsBtRZnep+yaKlSuTKrbuhihCZRItKL+s4JQzVP9UvqJpingI7mU2q849jKSZE8uwmQ4nx3ySgMmwkjlK4BKha/+8wk75sTT7fJ7npSqcV/LKFtq9TUY5LyBXXs0Lui36qI/eg72c2VaZpGlUVEi6VRdScBSL0BEVXqpbOboF91AKpmlFZlCohoYUmkRr8Q02q5r3hs2gozjSOMbMLRCdUCZPIE8KopUf6Hs6nLkzZ8k+qYdcvRXA02VFevdkFBX3uD1Q1PfsrS6U0mKZjNqbdyji3TF5Um9HbIqThLnco0z9aFcNGd3pUzttJAtiWdpWZ1gS8Y+oJVqNyA3PE3vhzkDFR2qOrawWbRoUdjGBsDFhxp2nTsJUDIHEAcIIjD/MM/EwZRPy/G4kLnqD+kc1EUegBwbQVMvHt47dOjwLclYvGxynVAgocAPQ4HAX36YR9XOpzCxOeihhQ58uCYNgIR9BpNY+/btgz8c4jAoZfUOInnE/0yq+fn5AWx16dJF27iwZj8VAHGuSqR+yhPHail5hQybzq4S8MkUI6kn/0iybNZ2gzLYXVmu1YECaAIyJWLnBUXlYmtyrM4SfflzApyFfdfYLkd5CrVcL00rndjPMEMMaOHsr8UECq2pVs2VSSRTKqPrSgGr+jAKITgYYzlqTG0hJO1OACSBq8mYvFgGy3K4LgNi7VsoSQPNkp9vraxUm9X2ulI5rZJ6pR4MTMBGvtK1ik7SkIwGMtAWOMpR7WJCqwrErOun+ighgFbZwY7EsfLwb1WuutNlfyyAK2AjV+MqI8YpSYOrTeC/MFo1OYUUtKqsVDY/GRjeC1CwipEMlfKltVQrBwWLBWaEnyTOKZRLh9zGDQMjYs/EsLxR2fWowMzVnLAIUXot2ZKJwUt1FCmxkayxcaHAygGxUNFabFuqINqgBZw6Sy0aEAoU1L55ylqh/QpNxv/ZsnGbt3iWXFMIFpXLbkfto1xJWd0gQMuGsUJsqffS1Qd8aZVKslZXoFeu9SWFkmGzjPbpVKmQ7UpVXk9pmaJJiUQnNCs3oD/RVPRjrKD2LCxYZQ1lkA9pK/ReMrTYANuuNEkcV+p9pUk9Wl92XeDboqKVAmf0sUxAWNBQwCBDAIu9EIV59Uf9Ajhq78K07BxJ8naUGk8uGdTFurKxK1WZQq1MbShXF5XypZaRJb9LotNKIZFs+W2rK7BTJv8KdTUWKyRNzNAHQ4nQWIYMySsFdIvlIiRbe0oCgFEpZuiFlWmsFErNWU/P0xoGqfY04hlbZJI6L01+vORhVM1SPfotlDGYJOnlXdYT4JPDTxmpiziyEWwkNZ9p9SRAkS2ZJJQV8Ett3aTeBWBXKAP1+pKG6U59wLZPIFd3ejNh4/IM9T/Sb7JYkrC69QWKBbAZz/XUJB4dqR2Z2GDpt4yaedq0aeH4+uuv7fPPPw9x+NpjocygQYNWS6tQT/LbBwjFP7z02NUhrnJcHVntwoEXvxPqZM5hE2jsRR999FH77W9/G8Z9vJiXiccl1wkFEgpsPgps9xIsSOtfg3yB+jVnJjomMAddxPHVyeRIYKKkDLvaYwQ8T/6Y8E3To0cP6969e1AJNJfaDcmWlwkFq/4AeiKYG/xMU7umem2CrOXwzPI5ciUAJtCScfxYyXNOKAWgSAm8kORILSHuwRe/uBe81bTIyWR7LomCQFzRUrvs6otsiFR+AwYdarkNxWTgKaqNFW6AmuCcSOBDrCmUTxfjp3wQqyidpeviTeIqOlM2ks5LdKiA4aiBGKPjpDRdei7JqMAYAfCUlS8SyNKKwEpJuQCRFFXeHDFpZRMyoseSAuiGarMkLUlDYsTD2NVaQDAIL5QmFqvnC9RoFZhqUYTek2QkMDpcSsAViwVEK0RLbmluXTHj0GhJ+UQJPQPkoBT1mwrF88XcRXOJj3CXICf/QRVaV+pP0letXCjGqpWAAjBISOpIrUo7ghBNdSM9Er+VFEjvRU2SKEZ/6Jz2vhOT/fOt99vhR5xgXbv0kE2QSuo/K/sBkEhCQhmd2HYZwJUHmEAKyUpBudhYJaeopZKw5ErFuqqoQHZH9ZRTUEoAk3dD+wFm2YwNgYlMvZz0sFs0NIKiGSKZfDDp0BAOz0NgVSY6Zsv/WZoAaIUAM5tFK4fcaZAp9fhKAZNMAR+kdbPkP+yFV96w/J4DbDepxWU2FQKrQrWplNojuzakVAJohBKBlTqSXApup8aDVqrSV2R32lsaSisX20FjpA1gUz8kJcyQ7aNgTpBYZWq8yB25+qNEBibd0VGhjaVXSeylN215vE+q4keitCCH0pl3kiMSVRRoFSYuFyS1LNJASVe+NInX6miMEErk2LeOHs6CCdybpMnXFu8IKRY5siSJDANW9C9WnyJ9YNWRW4dAYj1jgQDnoqULbOaXX9tnn021D2T/99VXXxm/d21hE6RVmBIwZwBsAGF8sGE2AChj3uBM4AOPfMRxkH9DwRBlmZ8oD7A64YQTwmpEVig2boxz22/vR7ih9YaGJX8SCiQU+F4U2O4BFhMTkxSTX/VAvE9Ifk0+L0Ma0i0mTeK5fu6558JEN3PmzCDFGj58eFAfArjIxwTKxMs19QSuK2YXQIAmerUk1QzNvSngBTgok5HvUvmraqo0SQvEmDIyYejwrlT+NACF9GWVfHkj0ZKKLV2MtEJf2rCMjCpGVyIv6uXKVzdDfrNCBVI/Sd2ULokU/J/akH4BaJAeFIsBZ0oKIL4jpidGVSHGI6lLJMmIXCPJ75JgIY8Qk8/GOSU8Q5mLZLSOz60MSXhKBFDwy5Uhhhm0msrC5tQFUotlZeepqFQ+FAy6HVSKPF6MGT9FVUFvSW0Ts1C/RES5hcgOjA83DqgJVSL0v0hcOztTEkDdhg6pLZXKgIoMqUelmJG8C6mPcGFlWiUVoHaKlkxHaVBKTFbqz0by1cWyfitVJLQJuip4sO4V1EpJY1Sv7JzQPAYDKGgd3kO6DKwl7WvYJOSmydRNwNY+qK80dgCSvEVdpd4itEO1K4Rbrs2MA+BQDQD5bAEoqhDGUGbRXw2li4BL+pkp/2JSiNkq0bpe3QaqU9RSfdAGepJHZEsFnUsrlgeVqt6MQJgklfpHngr1JWRDZSmAFYKAXKXs0wBrvCKkitprW00t1ApAgWipAsPvRDptHNhmSHoJoCqXuC0X1aEkdRVq/yoB2lwQuZ5QUp4lsKNLCCBpV1RPHzS6rCiTchGwGa5lk0QbaJekbhm5OQFv0apsqeICEMdYTuC3WMQBi6GwC6VB3xBLz0DJij99AuMifKCgAtVgLFKKlgFYhqRhlSJqJHDIayiT41vGFrQv1W8qQysdV0mCPOfLWfIAsdDenvSGPfXc0zLwX2w9d+ll2q7G9padmIMqQI/PGfzm48E/zOLxzAU+13he/8Dz+5rO8TxIzvDf99577wX3D6xUdBDndfu5prqSuIQCCQU2LQW2e4BVnZxIqJgcOfxLkzxMgBw+KcYnNtKZTJk4XVLFiicmPCRbqA+xx8BfDW4fevfuHaRaebkNNP9LhiPmE8nyGpuWSCoSpmP4uaLF2MXcKuQkMYW2pPaRN235BiJo61hlTE3eGVIlVehrPEPlgyGM0iskMikRR8zW13tmqfLBmbKUj7JiKpRMlVZeXVeZcYnlCvCJUaejthJzKFbf6ooe5VpppX18hSHEUMVwSwTkcFqao+XzmP7ACHlGuTyGm4yIYVSSjUhCIalfMLgVtICL6qGZAUAghEhJsLLpi5hiubZoyaQPah/2NNQh/q++qg5JfiIRKV3AbZVonVHFiHHaGZi1gCE+mDBtqQPqoZzKI+Qg4IIVYETLMhHBEJCaKd8qGWXTNDRL0oLq6Vp5V1Sopfiy6VKfSqV+zBawLBO6yBKAKxfYYHVjCtzJZkqey+vL8WjooKRwPAXVan2pkViFBnAhSE4S2H25gAEqYtoXgmgcsAcwStK8SKIiLS/QXcpQuUy6yRzllzgwdCrS4IAu2DEhmaqQZDEz6EvVcsVlIQHUMzI1bsqF8ADJIQBohF0r07Q7gC6BrZGARR0kWEqTmZn6pQSp/tLw96RQooHBLgGrUZ2igwQLdCd1YbZUhEKb6pgIpeeStkp0xXg/GyMwgdkKjaUSveM6rOSUhKpcBAkqSUlMTaCmPENbNundZQK11TCqItCUCr1r+oFqM1v+uohLk+RMf1OH6gMH8/7UizBG6qAnJka/Hz5C1IOQOwAsqC7wXIrOM5utsyqsvlSwEKRAAJfdCupqfLKyEYnjAi2meH7CG/bWm/+2ye99oHmhwgYPH2T/c/T/2K4Dd7X6kjbz22cO4PfPmfnBjcy55gMMcBOfU6oDMO4JzD2EeN4QsZY/zEs8nzPOknH3cuyxx9qNN94YPuS8mIMrP3t8ck4okFBg81AgAVibkK4OwjgT/MzS7blz54aViPjq0ebS1rRp0yDKHzF8L9t1t0HWvkMHlUAlp7JiSBg+g6nAT0hfVJkuYBopTk3dYQKumozDd7fieHIaKraqwD2xaQIEAYsB2HRfKVUZEy3PIJDPQ6quVAL+kFBRokhKTcxwaAJquqrCugtAwytRMyNJ5QiSeejvmnwhMvyhFWIiSiM1lFfbiEmFqn5W3XFKyRZ0gaQBUsTCmvJEqkZvC7dVedXrUDuwLbQrPEp/lF4hFOZFyB7gIaCvit4p0Rv3a+kPhUP7dQ4B+qx+dACwRK95MyHTt565+oakAAy4WEO7+HuhzaH+1Q+hban28V6qukwFawJ5CSFRDDncpPrjQHFNQeqKh6p2VD0vVbaKjuFG+UO9qX6nWqL0VEa9L+I1DkXT1Diqqo+M9CVIWqmgConqKvyMlD981Kie8EEhEBZ6x7tZjcT0C1G64LV8k2k8hXZofAn04TcNGtJSBg1JmvQUlWpYucBShlTstBNv+qhd8fX1xuuvCFC9HjykA8Dad+ikj6NDjd8rakB8cmVLnYz7Ew8OXPzs8Zv77ECMOYG5BWfJuInA0J6Vi8QD2jjTNj4ifWWzg7nN3cak/oQC2yMFEoC1Cd86ExghfvYJjK/YFStWBFDEBDd16tRgHM+EyEatfL3i5BTPzBysOnIDVhhM9UmbeomjXtL9Od4dvmiZeJlIOfvk6vX4PQaylOcLOzAyr2AdZ8p6Hze0zDqqS5K2YQow9nzM+Xlt3fUxubZ0j/exxz11OsDwdMY+45KDVX38NlyC5Hm8DvJ++umnwfs9fqRYIUwZpMxsn4XUuZEWgfBBhPqP31N8zPNsgvfNz/6czX1m3qB/Tjs8xF988cWGk1QcwmKTRfsJ7gmea+YNX0jCfRISCiQU2PQUSADWpqfpavBB1XGj+PijmNiZDJcuXRomZ1YfTZkyJagVWZW4bNkybVzb1oYNGxbAFk4JMaD3OplU46DKARXp1dNCIf1xZhBnEJ7mZ2c8fu9l/B4Gsq7yni85JxSoiQKMLw7GFefqwIcygAZPBwT4NeOO8Uc5zhwOMDjzW6M+Bw5IjvFn54GPCVT3GKQj3QFY4XoFiRSuVrCTxI0Ci1JYAYiROLaS1esAZPFsfx7XHuLXHrc5z9AGunDm2RwTJkywESNGBICIywb6R4iDKuxF3Rnq5mxfUndCge2ZAgnA+gHePuAHpuDMgi9krv2eJsAgAFsLFshbt1YcsSKRyX/hwoXh+ptvvglfoEyWfF0PkGPI9u3bh+XZTLBx0MOzmEz9uTAEGA/xBM/LpByXgHl8yKQ/zrz8PjknFPiuFIgz/prKMkb5IFgfMGHsUhdnBxJ+7eOWsUxd3HON3SNSKWwhAVWzZ88ONlJ8uPDbQSrVRA59UaO10DZJSKi45/dCoA5+o/5s4uIfNdyT5mF9ffB8m+McbwcLbFjJOGPGjLB9EB9n9Im2Q+/4XLAl27w56JDUmVCgNlEgAVg/0NtwZhB/XHyy84kung+RPvYggC0kXEi8+CpH1QjwWqK9BwFrfGnDNPDozAHzgGFUZwYAJgddMCGeCQMhwLwIxHlbuI/Hc0+Ip6dikr8JBdZPAcZ2HAhQwsER8QAaH2/EcyAlwlic63gaZV3lxW8EFwkAis8++ywAKpfQAJocOKEq42CPy/z8/CDZIc0DbeA34h8WAJHqwdtJPOne/ur5fsh7B4LQh98mH2oPPfSQnXPOOUFFeMkll4S+0naXujE3eD9/yLYmz0oosD1RIAFYm/ltO4jiMT55MwkyOXN2JkEaeX0VEvE4K2XS9EmcPIAqpFl8jXPN1zmTJvlRgZCH/NTPwQaygC0cEXbs2DFsaE28ByZdD1z7PXU4kCKOdnAmjsPb5Pm9jupnr6N6vN9/3/JeT3LeMhT4ru+ven7GPGMpPt68J/GxD2BioQjjng8OrvngQOLL+GecuaSW8c1HB5u3o/pj/PMBkpeX51WvPvObcYDiK4BpI+1yEOIfIasL1bILn2PiZzanx36MPrz44oth/1ToBI3oH/Tycy3rTtKchALbDAUSgPUDvMo4o/DHxSc3n/hI8y9vrt2GhIkT4ATjiEulnDEArpBoMamiVuRLHkaEpIsvdsrDwJAEwESwvcDGBFsT1CTkQfXItS8tp80ccTBGmzyQRh8caHn8pj6vD6Bt6udtb/XxDjdnYOzxDhm38XfJc338MJYYy0hjUY+j2mM8L1++3FB3AYI4+J3w+yAPeSmPBIqPCLaGyZdUijMqP8Ylz47/XryflOP3xHMBTz6Giec5lHFQRT7uvUy8H/Hfrde9Jc/eVtrA3HHKKacESdb1119vY8eOXe2Hj754iL8Tj0vOCQUSCmwaCiQAa9PQscZafCLzSYwJn+CghQneJ3cmR67JSznyMslz9vyU5d7LMdlTjjLxg/J+wKAAW19++WUAXpyRAJC/YUNtuqwDI17OfOHDsLgGdBFPHIa+xHMNOOO5HryPfl/9vL502rGusL70dZVN0tZPgfW9n/Wlr+/9eLoDqMLCwgCcHCSxmAPQBJjig4CDONRc5AUoMMaxjerWrVvYJBlpFECqXbt24bcQH4/0mPwEns1vij7E++G/uZCp6k/89+fx1X97Hl9TXk/7oc/0i376nEDboAdAceLEiXbccccZNlhXXnllsN102pDHy/7QbU6el1Bge6FAArC2kTftTMQZiZ/j4My7ShqMDCaGmwhULeylhv0KUjC+zB1kIeUCbHFG5eJAzMEWEi+egeoB6Vj8qM74/Pk1nWEQBJgFB20kjjo4c+8M08t7HGcOQpx5OtPx/DWdYaI8w5/JmeCMqqYymzLO2+3PrV6397Gm+Hjc2srH83BdnZZ+7/moxw+P8zz+AeDx0I44xgsSJZg6QIoz98QDkDgYa34goWLMAbKQthIYR4wxQBN2hKj2kEwBqrxv1c+Uc8AQT6vefvJtq2Ft44N3xvvB5ct//vOfsJ3XIYcc8q3fEHniv5dtlUZJvxIKbCkKrDHG2VItSJ67SSgQZzA+6XJ2Jsi1T6gACiRSSMiOOOKIEE8jfLKFQWLjgpoGGy/OqB5ff/31IA1DssDzAFadOnUKAAyVo6sbOcMsAWPYkTn4on7awdmBGM+lLuI4HOwQxzWB+OrB+wiDJa8f8XyUI58H8sQDaXEACjjgmX5Qd/VnV68jXt/GXFevz9vr5+rP92dUL0c8Zbycn+P5uK5eX/V7xgh0YNzQf2fUxPk9Z7/HuByJE7ZQgCYkUdgGcg+gYhzx/gHk2ELlS43HmMH9CFKpnj17hneAZNTVct5HzrTD+xKP55r++OH38TPX23sYNWpUkF6zOT02WahPAb4+xrd3+iT9TyiwOSmQSLA2J3VrQd0wQwcqMEWYFYwsznhhYky6xAF8nOlSlut4XrpEXqQPqHbwJYREAjUkPoZgspy5J54AyIKZIgEDfPlBPLZfMF8AGfGoJWlf/Lm03++d2cYZRDzNQQBxfoRGVPvj9dC3OI3IVv2+WtFvMfzqtPmueb0dlKupLgAOIZ4vRFT9qakMSR5PefrD4fHU5fFc8/4B1bxTwBGAGnCE5Il3yXvmHtDEwXsFSCGl8oUTMG7eJe8YIMU914ApAFYcPPnzaSPvyPvm8d7W+Pvz/ngfQmf0Jx7vcdvTGZrVRAN/vwDgkSNHhvd/11132Z577hl+v7yTtZXdnuiX9DWhwOakQAKwNid1a0Hd1SdRJt74hAzoYrKNBxgceZz5UYZ64gyPexgzEiDSPY9f+z2MGcbtaiEYOCCMe+Jh4J5OGswc8IREA9sv1ESojwBhrrZ0NSXxXAMKAWZuJ8aZe+JpH33xI95PrukHbY33l/5TjsUD1EEawc/hZiP/8Dw/qMLB73epjvIeoCWAF7qh9nVbJu6JJx0gBI2RNJHOmXvikTDRfwJ9hZ5IIzmgOaCJd4GaGMAEECYNwAyN47RzIOzjBHr5GPH2cqb9TkvSPRDHQfkkbBgF4rSsfu20P+aYY+zhhx82jN1PPvnk8HtnfPPbjwPfDXtikiuhQEKBDaVAArA2lFJbaT7AAgzLGVq8G/EJGUbpjNaZXE1lvDxlyc8ZxkreeJwzWc+PhMSfRznuAQCUpY1M9hzEwfhJ5x5JmAMIVJN+OIAALHgZABHxnKmDeOrhGYAHABsHwAxQSTwggYNAHuJIA2jwfPI6PegT6d434mFU6wrU4XSh3/SVs9OOtnr/abMflCMe0ASj9D56v0inDoAObaDt9AMwxEG7iQcQkUYcEkM/yEs/Kc+ZdGjDNf3yNlIHB4yYc5wG3m/vn9OJeI+DXgTqoz8EryPc1PDH81IH7UnC2ikAjaA7ofq1j7Xx48fbaaedttrYfZdddgnjiXGRhIQCCQU2HwUSgLX5aPuD1ByfVNf2QPLAtAgwN5+QuSeNg/jqAcbueclDcCbq8V6Gybx63T7BE+9p1BMv68+nnngbiKc8DBowAcDgTJs4A5y8fR7nz+PseR0oeJ54PeQDsJCHM8/HIPjll18OW6bss88+gTa0zfsfby/xtGNdASbm/a3pDIDguYAXrgEynB3MxNPjebiOgz3uOSjP4WnQwev0ejn7tbfd6UT/aA+Ht9fzcPb34vQgD8/14O+AONL8HTnQ8nw8j7bFmbzTlmdvikB9NfVhU9RdW+qI9xGa0l/vs/8OaOt+++1n77zzjt19992GRAtJJh8RSUgokFBg81Fgzcy4+Z6R1LwZKeCT6boeQZ4402Ii9hBnpM5kyQ9DjDNOz+9nGCcHEzxM0hkogIOJ3Rm4x3s5Z8DeJsoTODuD8DbxfJgweZHIIGWJ98Pr3NCzP8P7yT3tQ4rEc3gG9bN/G8868cQTQ9/Ix0Hbvf3UQRzgZV2B/N5X6uZ5nDmI98Pj/OzxtIPAffwcbmJ/aEv1QBz1VQ+el7MDIPL5+yaegz7SftK8PZw9n9dLXuhH3/wgjbg4fcjn/aBOxg2Alzzx+ilLXp5d07NI9+D1+X38vK60eL5t4Rp61RT4HULrvfbaK2xozcfDAQccEKSVNeVP4hIKJBTYdBRIANamo2WtrCnO4L2BMJ44s+Oag4mYwwNlYZgEruN5YHxx5uf1VZdI+LNg1tQdL+NxaWkwh9RzvS1eH/njjNKBDXEctIt648/xssSTTvA8cQBAPPVha+RtQYWG+gw7o/bacoi6PMTb4XGb+0y7vK/+rDiN6JeHeFs9zkEwaeStTs84APIy3k/O/v5JW1v91AkjJ9BeDuJqqps6vH7yezmufYx5GzlXD/Gy1dOS+/+mAPRiDBx44IH29NNPB99YSGlHaDNo4mui8X/XksQkFEgosDEUWDM7b0zppEytpwAMMs6EvcFxRsV1TXnizJVrJuOa8lFnvL7qzwBAUT6VB+nZGnWlKU2ykqo4wARAYA0gql4vzw99ShOo0j9vk/eBexi7x3PNEcrEwIi30fuDJIXAPQbgMH7AAGCB89oOBxRrO6+tnMd7O9Z2pj3VaeB9dZpy73Hkjx9OD/rD9YYGrzOev6a46nXy7OpxXkdN5T2NM/1ZW9l4vuR6DQWgKYFz9bHi44Oxxubwffr0Cf7u2DqH/NVpzRj2QJkkJBRIKPD9KJAArO9Hv6T0eimwZtJed1YHWevOtblSnVE5k/F7f57fc/4uh5dPzgkFtgQFUNkDpABbQ4YMCe4zPv7447Cbg9sfosp1SbC3kd+BS389LjknFEgo8N0okACs70avJPd6KfDdgBLf3/r21t/qx3oelCq4nkwbnuwAytVUSAMIHl/9OiRWpX8XwFU9r9eTnBMKbA4KoLIHQKEOxB/W4MGDg5rwpZdeWi3VBXxxEFwSG4/bHO1K6kwosD1QIAFY28Nb/iH6uFqjUAWwuA9x1e9pDHEefAg6wPL4H/bsQAqABZNxgEUrHBT9sC1KnpZQYNNQgPGMCrxly5a2++67Bwey2GMRAF4+1lELItVKQkKBhAKbhgLO3TZNbUkt2yEF4mCJ7q9GWlW0WI201kGbLT8MHWDBcKoDrHU0PElKKFCrKcAHg6/AZWxji7XbbrvZ22+/bZMmTQoAy1WB/AbiK3U9vlZ3MGlcQoFaTIEtz9lqMXGSpm0MBQBccZBVJcH6VlXx9G8lbLGbOMDiSz5uMMx9YvS7xV5N8uBNRAFUhTgZHT58uM2cOdMefPDBAL5QB5IWH+Pcu9pwEz0+qSahwHZHgQRgbXevvBZ12IVbfq6xaQ7Q/JzKtM4iNdaz7kgHWHy1w2j8Ps504tfrri1JTShQOyjgIImxiz0WWx71798/bIH0wgsvrN4vFEP4uNPcZKzXjveXtGLrpkACsLbu97eFWw/oIfg5dbf+v6ml5f+VbwsKtuKACubi995GZzic44enJ+eEArWRAnE1H6pvxm7Pnj2DFIttqCZMmBC8ujPeSSMPwYFZbexT0qaEAlsLBRKAtbW8qVraTiZlQll5yss5qwEro9QknfLxmW7lFZWy9fAOKF3JFCMukh/QklUpZ6DkKC7SFjilqfuKirJQiC/rkjJ5jVfd5RWRrSpO+axK1fP91HfefmdEzmT4oueaA+YTVxlyXx2Aee+Sc0KB2kSBuAG7+73q0KGDHXHEEcbm6ndr6xzfdxMJF/nZ2cDL1aa+JG1JKLC1USABWFvbG6tV7U0Nn9R2J2uWeqenpZZ809SV2nw5MwNHn+zbB9DCiJyVeSb/PDqrijo52q6mSBszCzjVzWHvvkgrnQpWT/JM/NlZ2VrhxObQaVJ1pLyGp7DdWqRhG0kn/8pPANRGEjApVqso4OPYPyQ4A7RatGhhffv2tc8++8wmT568us3YXrHpNx8cXCchoUBCgY2nQAKwNp52SUlRgAk8pVZA/VAhAIWaQZKokmLLEICqX6+hgJFEVcJBdeqmvHynp2eGPBWV7DenSiTNyqmXrfQUcMoQA2C7GupGesVET32+9QplCoswwt10r8AZkatI4hKrTfeUpKaEAluGAoxvwJWP7/bt29vBBx9sc+bMsTvvvHO1o1EHVYCwRE24Zd5V8tRthwIJwNp23uUW6QmTNhKmyqjMSsuK9XXM5rKZVrRqhc2dN8sKC4otPS07SKyQXpWVRrZi+UpbtmxZaC8YacnCxbZk8VLFL7fFixZJdbEwqCmQjFF3VlYd1VMkZjDPZs6crfpMy8mzpDb8/l12YOU1uaowUZE4RZLztkABxrmDLPrTvHnzsB9hgwYN7Jlnngm+sYhHeuXG7slvAIokIaHAxlNgwzcn2/hnJCW3YQqUl1cKAGnyVh8zMwWXJI1CYjVjxjS79dZb7cADRtuoUQcKgEkFWLrKvpqxwG6++Vbr2rWTnX7GOPvrX+8JKgqAWnlFqaXry7m4pMh207YeY8eeIEA10x577HH79LOpMsaV2jCzjnXq1MVOP+1M27F5XnheePj3oDHPdqAFwOI++Xr/HgRNitYaCiCxcnBFo3ycszdl165dbdCgQfbGG2/Yv//9b9t1113DKkPGPh838Y24a02HkoYkFNiKKJAArK3oZdXGpqK2Azylp5VbhiRXxaswDDfLyk6zZ8Y/ZTOmLbVOHbtZz95t5XMny5588im76ebb7JKLfxs2Vb7vvvts4msTbOCAgZJarbTislLjq7pr9y5BLfivf/3LzjvvPOvStbukWfUsM7uevTrxTdtt12Ha+mP3FMDaBIRxxuMSrARgbQKiJlXUOgowrvmAIDRp0sRGjx4dJFj33HNPcEBKvBvDA84SKRYUSUJCgY2jQAKwNo5uSakYBVAp5NSVjYdVWB0BqzQBrV49etqJJx5vV112lz3//AsCWGPt48kf2mOPPm5DdxtmZ555piRdRdapcwepEwvt0UcftVZtWwdbLdw+lJWX2ddff20ffvih5efn23PPvWBt27YMDiHefONDSbG6muznLTcn1pCNvKwuwaKahLFsJDGTYrWKAoxjB1Q0LP4hgfp9r732snbt2uk3+rxNnz7dunXrFpyPki/5DdSqV5k0ZiukQGKDtRW+tNrWZFcllJbKmF0jCpv28soKG3vccda7Szt799UXbcb0mfbsC6/Yp9O/sqHD97KmTRtYZiQD9tKVUkcUy11DpRUuWxlcN6xchTqx3Jo1a2aNG+RaWrncNBQU2NLFBSF98NDe1qBxXcupLwEWuslNEJzxODPy+01QdVJFQoEtTgGkUS6dpTE+zpEWH3XUUUGaPH78+GAEz9jHVUMSEgokFPh+FEgA1vej33ZfmpWDGemYqmdIepVjZQCeLHBWfevSsasdNHRn++K9l+zuv9xjz770nrXvu6uNHneyMhVZbnqBVZQuV/nI5nw9z6yirn0za6ktXiHr9TpaKq66mzWoZysXzrf99xhi/3nnHSvRCkLhN0vXgsMyaToqvyfAcjUINicwHc4wmLgqRY9LQkKBrZYCjGekUXG1t6sB8YE1cuTI8DHD1jlIsQjsX0jgN+FgLEQkfxIKJBTYYAokAGuDSZVkXCcFIoaSXDbob8rCQ9pn3Zz381Ot7Y559serr7WPPplmw/cbaS3bNVOuUkmwyiyvXo5N/nCylowfYt127m49+/S13/7md1Yu9NS4YTP7yY9/YieOOc4WLF5sx/xolA0bsps98fTLVqy6g/Qq9bB1Nu27JAK4CIkE67tQLcm7tVIAqRZb5/To0cOmTZumxSkzgq86X+yxtfYraXdCgdpAgQRg1Ya3sC20oUqSxGmNUCnd8jp3teF772OlctHQQxvNHj/mWMsOoy7NsurUt5KiyBrUb2AX/f4iu+PuW+yOO2+0s39xhpWuWGVl0lI03bGt/erC/7Xnxj9hx51wtH086W274Pxzbfz4N2TxVQWyvgf9qgMpB1iJ/cn3IGpSdKuhAEAqLy8vqAmR3j700EPGFjpIuLhPQkKBhAIbT4HEyH3jaZeUXB8FQFqSMO2z7/7W+cnXrX379tahTZaVBWSkJKVlykdWh/ZdbO8DRliHbl0k9ZK6sSLNyiWiyhYSqyjJtLxmTW3ofntbi51aWdv8jnbuBX+wF194WSsJh1rbputrxIalO9DyL3fUKR63YTUkuRIKbH0UYJyzSGX//ffXwpFO+nAZb+PGjQuG74lqcOt7n0mLaxcFEglW7XofW2FrGEJ+1ND8zLq2Y6tW1rhxY1lpsZugTLQw2Qo+s1LeolnNVK9hAyupxNVDmmUL9tfLSbeSwkrL0DY6GfXqobOzjvLb87PTz7Cd2rS2hYvmy5t7QQ0P/G5RDqL8DMAixO1VvluNSe6EAlsPBZDUskhlhx12CCsKCwsL7R3ZOuII2O2wtp7eJC1NKFC7KJBIsGrX+9jqW7NGPShbJjYalMJwydKCsCdhZVQe1IepPFo+rjuAzfz5c+2LadOtg76my1eWW4X2JWy7YyubO3e23fb3261vv542fNiQsBH0Q/c/bAvnL7B2bQFtWka4iUJ1gJWoCDcRYZNqajUFUInzMYFK8Nhjjw3uUlATHnTQQcHpaK1ufNK4hAK1nAIJwKrlL2iraR4W52vQVarZ4T5TGr/0sPy7Qk5Etf2gjNuVLP0gEqv5S+bZvIWz7bRTzrRefQfIVUOBrViy2M4/+2eWn9/GHn3kAbvr7ttt2OBhVqrNol948SXbbehedsjB+1qT3PT/euTG0CuuCkkkWBtDwaTM1kwB9h8EZA3R7gn9+vWTz7nngmf3jh07hq2qtua+JW1PKLAlKYCIIQkJBb4/BQKYSv+2spCVhauKLV9b2+DQsFfPHiZ/pGF1ITtB58i4/eBRh9iBhxxsXdp3sqULl1ipfGC1kkpx7sJ51ntAb7vl1j/bnnsM04bPFToq7bBRR9kfb/iTDerf2zbl14FLsBxs+f33J0xSQ0KB2ksBl165Qfu+++4bdlJ47bXXEiP32vvakpZtJRRIE0NBnpCEhALfkwIp9wYVAWLhFUtBKkGTk1BstKL0lI+scmEuub2yupU4MpS/K3l9t0iOs8KhkwBYcL+gTGlKT4vwx6BCkRxfKVA+pOsarMZzArbT+fsEfgZIr04++WT729/+ZnfeeaeNHTs2xGGjUlxcvNomhU2rCe5L6Ps8NymbUGBLUoBx7x8TGLvPmjXLxowZI7X9fLv22muDqhAQxpZYHpB4cR8v62nJOaFAQoE1FBC7SkJCgc1BgRTgEgwRAgpwKwAhwFUYdNhnKb5cnkIr0BsKa+FBVA7ggwPRUl2UUoVWFFq5DuWp8Gw6pylfmiK+L7hysIQtCowG0ARDwdiXs6sM498hngdGk4SEAlszBRjz/AYY5yw2ad68ufXp08eWLFli7733Xvio8N8BUi7yxcHW1tz3pO0JBTY3BRKAtbkpvN3UnxpKsrYSgKoCV4CoDB3y9K553DJ0oNbTQkGhI/1J01ewJFtpctVg6SqTUS6Blg6uJdkK8VYn5ENUlZZZoTiOKNSVQR0CW981AJY4AFUYszu4op4CbcnjX+zE+zZAvqIKUOVf7gmj+a6UT/LXVgr4BwRb5xx66KGGh/eJEyfaxx9/HEAV6fwWPB9gyyVftbVPSbsSCmxpCiQAa0u/ga39+dUADr7cU/7cqzomEBUkWMJCDDZAVpBnBQlWZgBbQcBFJGpBHelpgLRU3pTYqyqtqu6w/lD1bExwBsGZA4DFvmsOtmAiMA/iOfyrPc5MXKq1Mc9PyiQUqG0UQCLL4RJZjN0HDx5sH3zwQTB453dAOsF/B/xekpBQIKHAuimQAKx10ydJ/V4UEBRCyBQDQxI+VQEwYJJADPeANEZiGI1aNq7LKrxF5nCQF+iWStu0k7szEGxQUJfARJBYwXA4OyhTS4J6xJlNArSgSBK2FQow9rE1bNSokY0YMSJ8XLz77rurP0D8w4P+umR3W+l70o+EApuDAgnA2hxU3d7qrCbFSuntKoP2Dij0bTj07TsySZCkUxUKC4hMKkCyKZ4TJlgp5+8ZglmAMkVQiAxVxXSzQcG/wDlzYGv1l7/8xZ5++unVoApA1aRJk2Do+8ADD4QveZhPHGjxMFSJSUgosLVTwKVROTk5qyVVQ4cOtV133dXefvtte+utt4KE18c7HxZ8lCQhoUBCgXVTIPmVrJs+SeoGUgC4kwprrrj/9p1nAXylhh5mVGgLK3VRgTqR1YJhRSFG55VWqTTs3AFagkQy1ZI9VyRgky6L+HT2SqsG2Koesa6TgyuYBMzi5ptvtnPPPVeOTeeuNuBlFdVHH31k55xzTlCTIN1ycEbdifRqXRRO0rYmCjjAos2AKMY52+bgbJTfxMMPPxwkW6SRNxn7W9PbTdq6JSmQAKwtSf1t8tmIlDiqhpYQVpBQgbTCkbqQBVT4918koChB4ArwpLWDqWJrolbXk5KRkXnjAyBr4MCBNmXKFLv//vvtm2++sRYtWgRHi5deemn4Umcbkfr16wfmgtoQJpN8wW88zZOStYsCqLxdOouKkMCKwu7du1vr1q0NNeHSpUsDsAJcuXoQqW4SEgokFFg7BRI/WGunTZKyURRwiVIKYAGnCI6bAloK4Onb2P5b+bgJecBSqTWJ5A51BHwmcFaVnlblAoJnwCScUcQBkMfFJVD+Jc55+vTpweYE2xO+2PPy8sIqKuIPO+wwu+uuu0K9vpKQ+rwuynPt97TDQzyfx5Hf4+Nt9PT42dtNXLx+4j1tbc+O15NcJxRYFwV8PPl45B6gxXHeeefZvffea3xsnH/++QFkIclCogsIS0JCgYQCa6fAt7nc2vMlKQkFNpACDKk1wwpQtBpcUUO4WZNOFOFb+VbnUT7ADKBERwAnglyYYAGsOBywhDoEdGASzihCxdRdAwAiji93mARbgpx66qlBerV8+fJg1PvJJ59Yhw4d7JRTTgl5yM+z/Hn+9e7Pciblz+RMHF/8HF6O/DAoL+dp8XLxa55LiNdPHOU5PD1eJrlOKPBdKRAfR1wjpUJqO2zYsFAVnt3dDpGxmICr70rhJP/2SIH/5nTbIxWSPtdaCsTBhAOKODNwoILqjq9qV+F5h2AKgBsPXANqCNRDGeo45phjrF27duGaOIzcjz76aBs+fHjID0OJtyXeBq5hOtUD9QKmHFDFy5Cftnka97SdlVqcuff8nP3agVpNz6v+/OQ+ocCGUCA+vjw/4xKQNWjQoLA/IcbuqAoZfz4WGatJSCiQUGDtFEgA1tppk6TUQgoALJjkAScAIQITPk4/AUFuT0I6QIV7B2GU9cMlR/4l3rVrVzvttNOsZcuWwdno3nvvbYcffnioAz9ZBOr0AAOCwXh9xHvbaJ8Hj+N5/kzSPc/KlSuDKoY02gpToy/OxDwf9RFHXzhzUHcSEgpsKgr4WOXsB/uCjho1yhYtWmT33Xff6kUgjFe3xdpUz0/qSSiwrVEgAVjb2hvdxvrDRO5AgrODDFfvOWghzYELeUiPe1p3oAIwIo3DgRckA6xhb8XqKWywDjjgAOvSpUsARfXq1QtUBQwB2gBcPI+64m3iuTzH2+Svoroky+9pA2oYbLu4dtAULx9vo/eRermO08aflZwTCmwMBfz3wXjzccgHBXaJuGtgocf48eNt2bJl4beSSK82hspJme2NAin3vNtbr5P+bjUUAMR4gAkALAAjBO5hBn54HIzBGQblHbCQzxkI6RwAJuL4Qgfo7LHHHtazZ8+wkhA7LFZPAdQAV9TLFiIwGUCX18WXPJIwzrSNM3V5HPk4vH30gXsHaF4P8Ry009NoI+nE0494H3gW8UlIKPB9KOC/FcaWBx9z3Ldv39723Xdf+8c//mHPPPNMkOwy/vntxD9ivGxyTiiQUCBFgWQVYTIStigF1gcQioqKVqv+qjcUwOFABKkSTkMXL15s8+bNC6sBAUczZswIX9ykYcBOHAd7DrJKyuuHubAPG3GAKCRLSLUaN24cgBjthJkAnngWz3UgRztgNuT31Vd84ZMOowJo5ebmhnqpj/q5Jx4VDHEsh+fYcccdVz+fZ1QPtIO2cuYZ1OEhTku/jjNNzxc/ry89nje53vYoALhiDKxtHDCOGMdPPfWUjR071gYMGBDcmbApNB8d/E6SkFAgoUDNFEgAVs10SWJ/IAr41/PaHgdAITCZz549OwAmQNOXX34ZgBT+q0gDKAGAmjZtGqRPGKnjmRqbKqRJgCcOgA1MgQOwxBkmAuihDsoAlBy4cQY8UZa2Aq6oj3YB2kh3CRlxLl2Lgy7qo40clPFr4ufMmROeCzBcsGCBLVmyJDyDPlM3KxxhZvn5+UGSgAqTa/rJs+KMkX7QRs4cBG9PuKnhT7x8DclJ1DZOAcaL/8boqo8f4uJjY+bMmWET6GnTptkbb7wR1OcJuNrGB0fSve9NgQRgfW8SbtsVuJTIe+kTMMx/XYF8HDB4voBh+Fxz5p5rn9gdDABkcPT54Ycf2qeffhqkUe+//34AJDwL0NSsWbMAhpD0YBfCPeoKABDgCJDFgWSHM2m01eM5c+/PXlcfNiTN2762vHEmRb856CdnaAtgQxKF5AvARTxn7okHgKGSXLhwYQBfnAFjlKNuXEmw+rFbt27WuXPncI8kjDTq5wBIEqiPd8I9/SeNM30gf7yt5Kct6wNo3v/qZSmfhK2fAowRfi8Af/xhsePB6aefbhdffHH4HZLOb4qxQj7GAWNsU/2+tn4KJj3YnimQAKzt+e1vYN+ZRJk0mUgJMFXumVA9OJPmnvwE0pEKAXIIcYY9a9as4D0dCRQSKZx6ItnhqxgghdoM0IQKjbqpA0BFPFIojG+ROgEA/OAZ1Rk+z3Tw4GfyVM9H2ZrC+oCD11NTWeI83Z/tcd6GOA3jdUBfpztSL1SanGF0ACyuyYPak219UHtCa9JJQ3LHyshddtklSMEw2Pf3wLO9bmjnfSSOg3sHZdXb622EgZIv3j9PS87bFgUA84wTPnwOPPDA8NtDZciY4mPB54XqvWZ8JkCrOlWS++2JAgnA2p7e9kb0dV0TqDNkZ8bOuJlUObhnkgU4ff311zZp0qSwvx+AAObshuBM3gArwBPqsDZt2gSAAIACVFWfpB0cEB8HKB7PM6mfY22TvwOD9ZGEOtYV1lcP6d6W6vWQBn0Jnid+Jp6+OKOK99XrXbFiRQBX0BTbMyReeKMHbEEfgBfPgDZI+HbaaSfr1atX8G2EpCsOenke9ZLX6+fdrC0gEXP6ro9Oa6sjia/9FPA5ADA/VnZYjz/+uD344IPB8J0Vt4wVHyc+VukV4yg+Zmt/T5MWJhTYtBRIANampec2WxsTJxOmgxruUWUBrnwS5Z501FtIpj7++OOg8kOtBcOHGVMOZgyIQsKCTRFSKvb/88BzyENdMHEmb66ZyJ3xk5freDxxDlC4JvA8AnkJns55SwTvg7fLGZO3xdO5p28ePD9n6EMgnX54HXGwxLtA3YqkEHs13geSLwLvjDK8N9SLHOw7ly/bLpdyhYz64++Y59A2B4S8S48j75aip7czOW8eCsRBEu/+ySeftBNOOCG4MbnyyiuDWprfOx9LBM/PWEnGxOZ5J0mtWw8FEoC19byrLdJSt9uBGbu0widRb5BLqD7//PMgqUKawgFDh0GjrkJqgldoGDmSKQ9M2jB7gAN5CQ4API+fXd1HW5jAHVA4KGFC98Pj4iCFuHj4IRiAP3Ntz4KWDpRoG3SgDPmJ57p6XE11OfDxNMp5PcQ5CEPC9e9//9veeeedoJrl3aGSRXLIGeP5tm3bBvUPIJhy1EM7OXPvNKVd/jw/x+mbXG/9FOAdMwc4gMIecPjw4TZ58mSbOHGiDR06NPwOGRM+Lnzs+f3WT4WkBwkFNo4Ca5f/b1x9SaltjAKu/qNbfKnCYAE4SKWQkHBgP/XZZ58FaQmSKhgzntD33HPPsPLNSQKTpg5sOlwC4qCNOjFM5+wBABW/d5BAOgzdy9bE3Iljoo+HmvLF0zfH9fqeCROK56nOlEiL04A2OuCif+TnHtp4PcT7NfmhOwCMvACpgw8+ODhVJQ0VI6rb559/3l5++eWgzgVg9ejRw/Il0cJwnoUEqGpRMRJ4Hgf1xsdHSEz+bFMUYMzwnj2gyj/00EODPRZjBhs/7CHjvzX/8PEyyTmhwPZKgUSCtb2++Q3sN2AI4MMk64bWuEt4/fXXw3LtL774Ikg8AFMwbpx0EmDoLnGCGTNRU0+c8ZPPDWgdLBHnoTpQ8HjaQp2kO7CoXq/nJR/B0/3s6T/kmfbGGRHX1cFTPJ220VdoR7urt93rI93zcqZO+g2YBRR5nZ6PNKQSvB8WDMQDriLYdw6Hkki6eD6SxxEjRgRmCtByVxe0x+uu3rZ4ncn1tkEBHzNfffVVcDbKb++2224LUix6yFhgHJAP4M3YqT6+tw1KJL1IKLBhFEgA1obRabvNxWSJWmCm/OAAqp544olwPWzYMPufo35kw/cckfIplSnJU1rKM7qsgwR8sNHRykFRDmunjEiAqFx796VL9ZXBasR0K6/U/nvpSKwAQVXqMEuBkIy0mGSnUpIoKiPo5BM5t4CFOHNfzfCrQEdVKdWaCql7wFnqak3ZNfsHpnKusX9Kla0CaiFRad+qUGnRmvyhjaFPZKt6jp4XukA5RXlxNST1OKK9j6tjvn2xum+xfJXlAmBI/ahTdUmuZOmiXSqIpqJPHFgZtOQdVGUpL1+zIMCf72fqwJs9korHHnss+OkCbLE3Xf/+/cOWQixMIMTLhIjkzzZBAdT2fBg5sy4oWgAAQABJREFUaOL3xngaIcDNfADAGjNmTPjQAVDxoeR5+ciq6cNpUxEm9cvx32XVgF7zc0o9RnNSKui3UHWV+kVW3SSnhAKbkQIJwNqMxN2SVceZsU94tAeJEfYUMMT4BIg0g4MvTg7yIbGCsWLYOnXq1LCNzIknnhi8OaMqqBQ4AqcwtWVq4pW8JTBvyZUsTbMZE1qJ0pnQ6lSwWq5USCvkVpoM3hUjWYv+cjABSt2lKwK5wkQYZkWPrUohgfiQIZVGWYK88ISzYEY4p+qnZfF78nCfmnRDNQEKUqnSIgGWSNpzJdA/csu8O9RNKSknFZmqL0onVUb5lYrzNqlMRZr8XIUI0VPPyQj9CBWFR0sGV5WqOIVUG+LtScV/+6+3m1jaqTZ4vaGtUt2F1nop2cXoX6jb85EUmA51EVJ0SF3/91/GEeOHwOrEf/7zn/bII48EeznUQz/5yU+sT58+QaqFephxQYiPOa5htIw5GDR1upTNwV8olPyplRTgffl8wvviPTMnnHHGGUF6dcstt4RFKv5O6QTX8fllrR3z38y3MvjYJDL1O1s9zoliQKtchc4V+t2SQzuMhjln9fAP9aoefp/8NpRL0JDS4W/4TYS75E9Cgc1HgQRgbT7abtGafUKEufEFCmPzL0zS8JWEnymuXU3nYv0JEybYfffdZ6+++mpgnthcYFNFfoIbqReXaxbLlDREcdmVyKoAWIAEORwU82cCLFYsMqq6FTJgjwSyMhSZlqmcqS1eNhxgMenypNQkqYtUCDMlYCUV/10BFhN1CoFUtZ8ZOkLCJuNunqD6ebKsmPS3HGilKLW9oqoddI40ynhdAjAOoKiHJpI7NJXsqtEBXxxSrkkPmdbxhxYp/BfA0h6MRFc1hDdTM8Cirx5oWVVfPCp2jqt5ANyMFxgnki0M5RknMN2jjz46gC2M5B1QxQEXVQLgKe9SjQ1iwLG2JJc/PAXi74j3h1qQuWSmJNpjx44N4+Duu++2gw46aPX8Eh8z373FVWM7XrCadDj1w9RPUD8YABYjXu6FUwBrjbmYfnCqqwpg+e+Nsf7t32L8Qcl1QoFNS4HEyH3T0rPW1eZGyDBBJj4CkgTAEgyTdJbms5rs73//e/BvA2PcZ599wj1btWDHQx4mVwJMkjqyBK7irDok1vAnBRzi01pqkqsha81RVBCfZP8rV5WUJsSnpEAOGRx4BRwU4AcpHDVM5JSveg5YqVLPRfIkjZomcg9eM3l1kJAucIXECrGd6qV3WnOZSieK8prstRYvpMtsXfWqHtICINVZIZU11S5vtwPG6vepEjX/DeSqOek7xyKJYNzwzh1gU8ngwYOtb9++QT305ptvBt9IgHBWi5511llBysm4AWwx9hgvPn5ciuVA6zs3Kinwg1GA9xYPvDuAFjsI7L777vbaa6+FY6+99gofcuTlfceBWbx89euqn4eiNe5lRmBBvR2X5PJ70CwTi+f3RKtSv2lq5I58+k3x8/RKieZQiP1qUxHJ34QCPwAFEgnWD0DkLfEIGCIhPkESB7Nk8oPZweBwpXDXXXcF2yokU/vvv3+YONu3b796KwxnkNRHHUywBFSEqPyY6DIjxUUCEAEwrJFg4XiB9JSKUHmY6STB4puTkJr/1kigmCYJIVvqUn8Vm+pOVYpOVRPn6ixVE6xnWzswiU21azKrenl8BwARJ2lURRXwyeRezyqpkmDVoWVIq1ARenku01EJIreivwAogVFuyCMClAuAIbcirE6vqpv6SaFladBRoUI0ImRUv6fSwIiqvo14BgF66BlUCTVTEUA9ak3drW7vd1ARUhamSmAs8e5dQsH4wZCedFaT4m8Lw/gXX3wxuHxAwoH0k3LY8nBGmkrwOsJN8qdWUyD+rnjXfICx0IFVp+PGjQvv+sYbb7TddttttWr4uwAsOp/6vTK2Na41lhnBhBBfDXil4vnLuPQfQNXvgWgvzHUY61x4SP0e/C45JxTYnBRIANbmpO4WrDsOsFAB+hJ7N1plJeBDDz1kzz77rOHRm8lxjz32CG4VAFRMpDBQJkqkXNxTFomGS8WYx1CcAaACEADUSSSfUhGmVGzYYDGlBRViSNeNGC12WusK4IVvhfikScJ/ZfhW7g2/oV7VhapBshpd0NoMKxdwZOrO5o/SSwReyJUCWIqAEXibVAQJVQo+pQBnBuW+lU7pVAj0cr4AA9DX+RqABUUF9RxgBQpTNitUJwWN6qVMFf38GYEeKYCVejAR9IVD2av6GW6+xZjW5Eml1fyX9w+48ndPLsAV9nw+1kjHTgsHs++9956xMTBxMOERI0aEihmLjC/GFmcvS2L8YyBkTv7UCgrwDnk3/PYJ/s6QemOH9cADD9hFF11kv/vd74K5gc81m6/x/uOhManxHdqlIR9LCSM//CxCQ6qnrPmVbL52JjVv7xTIuFhheyfCttx/JkaYGeAIqRUqm/vvv99uvfXWIL0CWB155JE2cuTI4O+Ir1WYqKuGKEvwev6fvfMAsKLI2vaZnMlBlIwgEgyYEAyYIwZUMIv6fa6ueXUNmNOqn7prWl3Timldcw6IAcwioiAgIBnJA8PkeKf/96m+NVwR1H+XcWawa6Zvd1dX6qrqU2+dc+oU/qSFY4DE+aHcjeIayUOtLD3TA8Z1QiU7QigPAgtQJKE9zvV63Hq91+eZ4LcWP0BI0UIKH4Yz4/Dp2jDrZKqgrL9zgkbKpbi1kgsS3imny6vGzYSd+r4CE0ZvxYtxyUn1zJ97V+6dp8oizhaps7LPB3dnl55gleIROp6MzuRKFoSi3nSvhw60cs/zeBxC+njhhVYExv3CFP1d6LkWZBGTA5cQJvT4yS/gCkf/4RpgRdvTT/xgy/vjUHLHmGyfPn0c+IJDyirEcePGua2QEC2RDoOzj+/jEj/xmvvINWwNQA9oL/+tA7agAdAR1AbY+xKOJe0G9xs/wnJPX/nl9qRv+V6f0J8dVAq/4zAEz7gKvydE5u5r+1E31iRA/Zqv4Efe7ob+GffVh7CWPjRs/Ua5b9o1EAGsTbt9nTK7tz+FvgQrftCZYaNWltsfd9xxbgWQH0QBVJ4ocuZgEIXQelGBJ7hV1VUitpA5dLLiFVk3iktMiJd+mPeG3rrBM/6AE3pOkD3nlXDWpXOeUHLj8qgLCLENY/JbR4QRU8q/VgAF/2QnYhNBTQrV6UO+1DoE1pUhvsaoltLKhITjxElviITlAFiAllTAlUsYcES6SlFeyfJzh8K7IgofBUmUhdm/TrVSdtet07mNxw8UPxwkqOd4PMLqJvxzl/JgMOGPMOEvSeDq6gQPB9qcNzd1Yb2Pixp/Evq5SM6nLsw6F77NE/uE5z4BtLj2/YN+4bkccDEwVopeFmHgan3yySfOwn+7du2cwVPPGSHLxPTXKUJ024A14GkARaCdPWgCRNE3MDKKkeHp06c7vSzs4BGO54T1wGz9r6CPxXFj+X5D+BROK7w/QvvQn14fftFwePkoCanvIvzc3W2tbuCfh98GMeK0hwvnqR++kbqPhq8kclEN1F8NRACr/uq2UaQMuJo3b55j4z/55JNu5onI5owzzrBu3br9BDRBHNcd7LiHUPrB03Ow0tMAURA7gIKAiaNW3HMRihOSHTDxAzmPeLaWrHm8Ik9HMuPUkdu6YGEOdbdKQj4QZgLHOT0+h7A88pZ/mBPh5ASwCJNMhnUgUJfuGSnF1xkJCOEZi3OeNHcnhER2/MLB0nupjtB3cuHkQw4sjnQZEEwOhl2YIsCN8qK3FT4Ln4cGFWQxbK0nV/H6ITmXpfv1sOpHWdTFC8Nx699Vl+49w1Tw5d39Efpyx1X4frpYr/MDZeJg6fsIgMoPpoQDMBEOP87+2HbbbW3QoEHO+v9bb71lbKnEJsEYLQV8ebduv/P+0bnhaoA2oV090IYGIOaFruAPWKY9X3vtNdemGBumLxDPHxsuve+R0Jy1HF7Xd+mXSsP30rCn+vDh5CHJmVOJp67PEiE9IejvTFzCfs4370ugC779+DeGL2EiF9VAfdVABLDqq2Z/43QhdhwQQAY2f41V7tGjRztdq6FDh5rfoJUVhBBJTwwp7i8TxPClPAeLIRtAA7mrBVFAVEXkIFu14gTJjqiMYKpc4nRVVaVKtEh4rDsrbEgFrYrguoXxhDcuENepsrLcUtPSDUsQimSyp+nCEaSqki17uFJqMpyZBEHXXSym2asyTZbyfUlJmd4vXb6CTlXaJgbDpy6Mygso042qya0QdPwsBwTx1DxZM3NLDWfDSbHQzEJ1MnBJMFLsqqriIkvJDGz8B+PshxWV1r5DewEs2eNRmDDhJCsulQ5bBvUi4R7JVknJ272g8iaYyu/FfqGFC9nZUtuBi1y5EHbAfUvgvFGPySkhoCsqLJUIjveTfpjSTpW/YloN4jsBH8pBPyC+e1cCxl1Yc3oeE3eNhQq/4OgX9BPvuPcu8Zow/qAfcngwhuiIVWfYzEI5+vXXX3fP2YYHLojve4THJabr84rODVMDtClt6Z0HxdABHLRmwoQJblUy7ctWWd79fDuqH9GV4OTqI0iSrbyKCu0AIVoSuO9bj9SFU/RTo2++WkZxA+kepiTLzEuVdPkok3QmmWsVFK224opicZorLSaP9BTZ+iNpPYuvvXH5OA/512rGlMzy4MhFNVCPNRABrHqs3N8iaT8g+QGNFT7otmB9HZHgDTfc4Aa9O+64w9mqwf4VBBLlZK4J+587BsMQAcXinCRgAy6Izy6TU6rsw/c/sPc/+MKmfTfDJn71mU36aoKtWrFKACDZWrdvadUCHIAQjirNjlNVPizBlwssiIo6FETylQSUy0gT56RGhFSEPTUNJWsUrqstI10mPRW+Wv5Z4q6V6f1iAJwUbdGjeBzJgBxdiO66ooMb0CcRcnIDhVUrDcWtSS4Tr4pZdZoDd9Wy4QU4TEuWflp6qq1eOtdOPPkU+3ziTDvw4CMtN0e6aVXFVlkhRfDMDNWrZv5SVUvFThjgTeKLIKY5drXEJ7J6D+6pKK+0dLhADCLyKy8PwRFlcgOOLioFGh0g1OBDvVB44UXLyQ7bDQBKGjEtRqgRKE3LDPcLNOWTlJqusBq49M68L9XnxhSB0kCZpnATbzeqoz4c/dIPstQzCyoQTdMHb7vtNqfPt/nmm7tFGPj5sHBMuPb39VG2KM3/vgagP6w+Zsus9957z20WPmTIEAesE0H5+nKCUlSpf6fCYqootG8nfm5vvzvOVqwptRbtu6mzyn6e1u/yIX2ojaXfeGus9d9pV3GTtRpVEzcRCK1czbcXXnnL3h77quK+YbO+n2GlxaX6tjOsdYtWbtLmujkfP1+B415zol/Ky/nzLHJRDdRDDegDidwmUANa7RcIXGlnlNpA3KlANq0C6VkF9957byAgFWhwCwS63JtqxrmR3ljwJajQIfghVk21S5XfqiCmLGordVlbHJx2wpFBUlJOkNuiY9C8ecsgNzMjaNeiVdA8r1Xw7rgvg9Vl4tUQVMlVlZXqQmlwI4f/yuKyoFTpk1xFTXVQWaUwgSIp78qqmqCkPHwfvXpQWFIZlFdUqTAqV6wqKC0tD+QdpllVHpSWVQVlSt7lJ+8qxa+q4h0UJ4gRRWGVV2y13qc4qFTAKt2H4VUmikXa5YuCvXfrFxx51ClBseIU1VYF5UqDlMqVfnmJLlwk6qNM2Epto8jOS+nFqmv0ivGCEIR05V+ttMSJ05n3q3Zl18xd1/jH9G41Lg3SKSqrdHVeUlGuhwpDval+gnLVT00sqC6vCOMrLOXiICviVlcqozBZ3dWvo/95l5+fH/j+J9F1cPjhh7tDJh5c/5X4KZAI2gWnT0eucdcANAcn9YNAHPFAe5IGhYWFdW38c6WnH7o+WaP+W70kuOSkA4Lm2RmageQGD7z4UVBE5Bqlv3x2cMMlFwQdO3ULpi4uDZbQnWLFwSevPxv0671LkNeiW9ChU+cgNduCLNlOzmuRFuy3/8HBzBlL3PcEKaGrV7uPmxz5yEhDR+SiGqjHGtAcIXKNuQbU9m42uKEyMtPHwa5HsRiuFEum77rrLqfQjr4VXAS4A8w0ERt5dj9iwv/OaUbINFQHJ7gkofPTQp7Lbk5pifXbZjsb/fiTtjI/X7PO7+2iiy7UTLPYjjpmuO4XuGhwodIyMl1i1WXloZ9kiFnZWeJEoS6u95QoLCbRFrlVl5c6MxKZmSniBtWIE1VteTnplpkhO1biYjFFzc7KlIgyZmXMaiVayMpKc5wyMXzEMZJIQisiqZtqcctqKiodt4q80uGEiSNUxSvodcpLy3Ufrp4Um0wcI3HHYuWWk5VhhcUSJ4olVaISriqtcBYUxCC0QIyxmrJCNwMnjTKVQ69oRWVw0iierG9VKpC+wsI14fsidYHjhehULaUJNluBSMQK10n5potLV1PF+5veJd1xuDKoM03TA16KtiBNuHvpGSF3r1JGKPQeYq659yFusuqCfQpdw+FRjw4uKWIkHJbe6X9ws9q3b28PPfSQde3a1YYNG+YWX8BZ9c7H8ffrnvk2ItewNeA5jIgGWdCAvid7FMK9+qX28yWvpW/EqqzL5u0sT6JkvtPX3hxj8xfqm1VfrxBNYw/NmDjAWXnZ4habLZ45y2668Uabv2SJXXrl1fb11Cn6RgttysQJduIxx9gX4z+xxx8ebcX6/NTLnVQePcqf9JifePhSReeoBv77GogA1n9fhw2WAgOMH6woxBIRm1GjRrlVPSi0Dx482IkAPQgjDHatUFLHL9EyN882jlunS0m0hkivbXutHNtsc6c71U46S6eecpLd+be/WqGW8b/51hhbvqLYgZ9lMlh520032f777++W9Z9yykjp7IyXaA5dI9YICfwg1hRRLigosPNlNXzUqOssNUuGU9Nl+FL6Ud9P/9b2Pegwe+31MZI8SBQpkDPm3Q9t970OsJYSGwzZfTcN7I9I1JAig4nZAjer7eILzrc7//o3W7ZqtVNQryovsccfe9SOO+lkm7NgleVI9JaelqH6E7kWoUZ/qXmzbPth6UJ77Mkn7PCjj5EV853s7nsfsFIBKEnmLEk2NVcXLLUbb77GBg4cZNv038FOP+1C+2riFD0M7MMP3rZDDjzAnv3Xi9asRVy0V1lirzzzlF170+328YRJGmBKrLRguf31nvutQ7etbIvNO9gVl//ZJk2aFqpyOe36sF39YCcukf39zrusq3Rh2rff3I494Xj76JPPLEPgDdUW6jBZ8dBdq28HkALA4sTZqBt08WNCgKL7jRoozznnHLv44ovd1ju0L+YdEsHW+srp33d9zyK/36YGfBthfgMdT2jQY4895iaFfhHEhiaJ9D7hJkvXhAhNdCYBBasL+LjsddGvl154wfRRW2ZOc4WUBqTCFq0udctnMA0x6espdt6f/2ynnTvS8rRogsnjlj23tP85eaR13byj3fu3eyx/5Ro3OWMaWqsJlzu7X3nwIUQuqoF6rIH6p7D1WPjfS9LrDiQQLIgJZ2aJDEjMHNnZnuXwN998s3Xu3NkpsRMG20R+5R+K7YAyDsDWf+UgUHEixSxxQ/QqVl0pu0dlmkkKmeBUprZbbG4HH3KgbdGtu9tAeM2aIlkDX2YXX/gnu+eeu22Ljh3sxBNPdPshnnfBhfbsS29ZVrpmxXpv6oOyZwlQFa7JtzFjxtjEKXOduYQs6WZ89dnH9vFXU606OdMyc9PsL1ddYmecd6EV6XVPOm64Zck8++WXX24jjjvBSsW1YpD4ZuIkmzn9O3GXyt2MN11IZOXSJfbhp5+gzhSqbkhnLDWuw1VdXa5Jt3RDPv7EHvzno45zCIfw73fdbddec5OJOSZAGLNhI46xfz3ztLHl0K67DLT33hlrV195lc2dP886dOqoFVgz3JZEP6ystEIKKBD0wdi37CXN4NPzWlrRiqV2xZ/Pt2tvvNn22n+ojRg+zB7++7129tln21dfz7AS6XHh4IZJkcuWzZ1jRx05zK4adYUdsO9+Tu9u8uTJduWVVwpkjnNtJEaAOHzCbpX/Zfu7nH/+x4FhBWGwpX440xc9dwNTD/RJ9LLOOusstf09blcBv6ehH5z9+edzi542VA3wDbFaFH06FN4XLFjgJnG0m3eJ1/hpmYWlsEcpxnSlvF6ujjl48EC74qorrM+2feyFp/9ls6dMEwLLVb9NsRxxapuJg4ttujffGGPJmTnWo28/MJijLenifJkWggzot42NOGKYwudYSVGp+54BVqwx5Bzu2KmLyEU1UM81EAGseq7g/zb5dcGVTw9iBcjCMdtnd3tWZiEahF3vrSnDqeJgEEMBnjgMcgxsgKyN4pwRUZ8SXUoHoCTulSp5GHmRL/S2FJa/yB6rxxAPYbOqVatW9vjjj9sLL75g++23n11//fV22WWXmXTIHKfquuuus6LScLsVjHamSfSXl5drPbt1sRkzZthHEyc7EWL+vO/s9eeftBabd7fu/Xa0/GkT7YM3nrcuvfra1bfebffccbvddt1VtuPOO9n4jz+172fPdWUrKy5xdZKGWI1yq2orJYJMlcJ6IFBVWaaBQGAsrPJaceVSNLPOtqxmrex/zjjb7rrzDrvj1uus02at7I3XX3arH5Mkujznosvtrnvvs4cfuM8e+cfddvKxR9uiBfPsm6nTLCM7z4YMGWJfffWVzZm30HKaCzDOmWlfT/jMWrbraF16dLePxOV66dmX7crrbrLrb73d7rzzTnvhuaccl/KTTz9zIkp6AXUr1Ok4QoiI35PCMUAbERzitxWr8m3+ooW8mcBNuLeg4xw4n/r7AUzR7zwXlX5LX4SDhR8DM9esJjxGoh3K+uCDD9rYsWMdkCa8P+qvlFHK/2kNJE70unTpYkcffbT7Xp977jlnTJZ0ab/1O632SxXSB/KUSgyekm2rVq+xIw85wIbuPdhmTP7SXh0zTibktMl8aq5UCkoss6bEUipi4gwXWq/+A6xn3/5uQ/lyrSp0LgVuWIpt1rKNlZeVwAxDol8HrH5UEtBW5KIaqMcaUNeLXFOrAU+wOAPAsJT91FNPuVVZzCIRxeDg8jDwAm4YzLyVZfwZ2DYE3v6/6oMlcNIZwtgm9CokYPhxo7NMDWRqhRz5V0hHCl2kLGc+QUQ1VmGbSe8iLS3JyosK7EuJsTr16G2n/O/Z1n2rXlpx1t523XE7Gy7uxoIFC2X6QIZN9b4VWrJdC/NFYOjQA/exXt072JjXX7QyLTpcXVJl734ywY478TjZ6GkucZyWjxcW2dEjTrQ99+jriP2A3QfZSScfa+U15bZIHKJABDlDKwOTVV52ynHvICSVJZFglUSCtZoZZ+RK3ifa7awhSEkrRTPuAhH5HQftbsccP9z69NrK9h440A4cMtiKVi7WCkb26DMBhhNtl513swmffmyvPP+UBol86VdVWWFFsrXfYks74fhjpTtVZF9OGO/yfe7lN2xpfpEdctDBAnECz/kFViiR4wcffmaPP/ms3Xf3Pfbic8878Ld8+TLVSZkxuGDZmpEkJS/D9j1wL9te3LIvp0y1l196Tg0Ts9zm7ayyJgTUmeICsLrRZUg71aODg0W/ow8iLvR9jr7rV5nRHxmoW7ZsaSeddJID3aNHj7aZM2dG4Koe22ZjJU2bApI322wzJ9qH/vz73/8ORfnxTBJp1o/ylQ2FAJMLzZqrrdOttFyrecUyPm744davTxd78vGHbeGixfrUZcojEEeabqvVuvSZNUUSn4vzrSQsJz1L3G1daPJVo5XIMfXvbClrpdDP5RjoMCLj7vyE8EdoywWLfqIa2Kg1EAGsjVqdGz8xP/P3M0VyYGBC/wiiBqfipZdesuHDh9vee+/tBjHPvfIDGHESuVXEw/nBzt38pz/OlHK4yTFz0dBp8ERklSxl6/IyS9YAHxOyksEA99gptUosENSW2Xczv5FuU2AtpaeVJA3wHQbuby069rRSDcbiIVnz9MC6tWslbKNBOinbpZAilFMtYiuDDbbzgL62985b2bxJ71hR/iL7YlGZFaS3t8MPGmR5wSqbPmOuVmy3keiio9PdcJtMi4PTuq3MOyQVWYHKV52U7jhB0g7XTDncF5CCptUkqWzNBUySraxKCrdsTKhXqNYM2nJbayAw6U7lCazokcLEpL3erU0La4kNrYrVqJXYfffebyOGnWB//9td9vkn4238R29LFFJtVentrETJbdunt3VskWwfjn3K8lcvtfHfzrMgt6MN3q6fNVdeVQJyNRKBjPv4C5s1c459/c1UGexcZfvuM8R6dO6g8rE3ZGaovC7TFla23F594XE7eNhwu/3uB2zMmy9JDPmtLcsvt9yWXcS90ospf1eRYXPwqvXmEvuYFxeSGf7+GWf6N45BGlEh92znhOM54MyHwY8BNnINXwNe1Et7QG969uwpfcOBjquMqBBHu/GMdgRoQdM4ozIQQ1FR4IiJWJZkfckpbW3lmhrrv10vO3XkoVJwX2i33nClFUo1K0hqpXavsTRNIlq3aW4FK5dZUFJkrVgwonxiyWn6DrSoRgtZlsjsQ2myOM7J1a67Q/EyJH/Hll2aviktIFS+8vwNvgHlErnfaQ1oaIhcY64BD4wgTp5AMdggUlm5cqVhGRtl9ZEjRzqWPPpWuMQNnuv9/USkwuGRM2vfUEaXHSNmlCKa1RKtpae3cGJL6FoqK4Vixdo65SOng3TOH8+zFq2aiYuUbt9O/94WLi+w3lu2E2FcIwOdFbZw7hxr2byVDBmWW1luuuVp5R5mP2VewdKb59q2fbu7FWg3XX+1TV5i1qpzH9uyy+ZakSQl9tZtRFlztEKw3AGsZHG9BFusuGSNZrfJlpGZbSUSYeXnr7Te2j+vUrNpN3SnSjSo4qeKaMMlSs9sqXgCYCp/mt4ptrpIHDhx3iqk46GXzxZXqFKrCatKNLuWgjxK8uUllfaPvz8gTlStHXvofrb7HoOljN/cnnn7E1tdXKlBR6vq2ra0QTv1t7cmfmFPPjHaPv1mlg056CjbZdAArRYslQ2rsBw3aiPdQVLOb17xg6ULCKbltbf2nTqb8JXeSwBEZc2QbtnyRXPt1ltutFir7W3/Qw63g/bobZOnz7LvV4+XmDBcNcr2RjVVehH1KTBZY3BwWr2eIHsZHnvsscZCDY5TTjnFcUPo/wzODNZMEhik8Ytcw9UAoNlzpwBb2DkbMWKEffPNN/bII4/YgAED6nRBHajSx+LE2SoylKJcwConSZ0wkIi+eLUYUGmy5dbCTcZ2Fzd40odv29P/ftp69i6WpfjNDEk92yoM3m2gTZj0tc2e+o3tsft2hmQQFnOyvoElmqi89f672jwh2fJa5khvMuRgYYfO6VASVP0GbnrUe6iMyNVXDUQcrPqq2Y2YbuJsnQHFgy70HFAmZT9BABecKz/LR8/lt3GiXgI7/EKsXIcS5QqJLj4yHpkq9r3AUEH+cs1Ei22udKaee+Jp6QjdKt2rNnbkkUeCDixHS7CnTf1a4rLPRUgrJPKrtFlz5tg7Y961zbXysEO7XIk2RdBFmnGOEycL6oMGDbROm29hjzw02r786FMbetiRlpnCqrxk67/DdgIzq+zxR/9h301bLMQU2DdS+n5Oek1Jsjbfb+s+Aikp1rV7Dymsf2STJnzhloWPk07buPEfWTOJGfIkTiWtSpk/wDgoyChFXKOcvGaWrWcZevlKKYwDEChTRnaOZefk2XKBtuUCwQdqI+3Lr7/OdpNuWbpEkZUVZQJu8b0PNcBccOH5bjJ9yw0329y5S6xb3wFsXagjybJUs600eqSLI7b91m1tuwHbWp8ddpQyfpWtKZRhUZUd507qG6XlVbZk6Wrrv20/u2LUubbrbnto+XqFjiKZrBAokXgzpuVaiAjhvDUG5/usF2fTv1nyv9VWWzndQiYSngNCWD+g+3NjeIffcxkAVh7wQnfY9BlO5BtvvGGLFi1y9Aq6lUi7POcrWRyscnGULSizFs1kQDQzNK5bWpNq22y7mx029EDr3N7s2xmfamPpfMsUyNI2CrbzzgOsWU6yvfzys/bRuAlusrlc4v7v581xi32+0L6XZ/7hf2UWpKWbyECXkpjdRS6qgd+wBhoJif0N37gJZsWAA3Fi9s41AxGK7R9++KFtueWWtu+++7pd7VEUh7vFcwYkBiDi1ZvDCnhAFwp1G7iSSvLaWSG6Djqym7WwCa+8arfceJ0duOcu9u7bL9mUryZax+6d7aILL7Vt+28D9bOzzvmDzSoos0cfesDmfvexDdyurz10170SwzW3C84726TTrmXd0tdRPnCNsLTO/1bbbWsH7n+gvfb+VEtt3V6rD0da81wBrJpiG7jn7rbn/kPsyRffsRuuGWV7Dexrn378gY3/5HOtsjtEwGwzS5V449jjT7D//d+z7KH7/25zZky16e++JkX06ZbcSUrYAkPlkgfmihOWJD2RmOOGafat6XRMIgrBSR3hzLxMiwcKZEU/SdPmHK1y6tZjS/vyq0l2xy232pqCfHvsqeesqEqgqXkeJn6Ml2q3WXtrIQ7dtIWLbZcDRthWfbdx+mwp0g0btNNA6y+gcekFZ9qChbOsd8+OGrSWanXjt3b2uefZEUP31XZB2kJHHDecJCi2Ve/eEh2Ptb/c8jcrWzHXHn38adnnytQAliMbYQLoeofG4uijDijHC0Tfhfuam5trBx98sNvnjlWirCj1YTlz0Mcj17A14NuCUkCbAMAdOnRwC1XgPqIf2q1bN8fF8rSIMEwa09TWlfqOc1M1gRFXCr/VBStkvw0ap8Uwst+222672bHDj7Hr73lLep6ydad85O1M0Aw99CC7/7GxNvLUk+30048V5yuw998bYx9/9IUN2Wc/O+20kepHjkqovzAvor/EQRZ76EA8IhfVQD3WQLRVTj1W7sZIGmLkBxKImeeSjBs3zg0+Q4YMsb59+9ZxrxigmB1CzHy8jVGO9abheOwCcLInhYNcpaiMDnCg9Y6TDOqLT7+0OQIFBQWr7Ctxp1CyPvucM+3iS0bZ0COO1EoizVoL863LVj1s8y262rz5czUrfc/Gjnnb+mzd10ZdcY0NO+pgAZcKcWGAc4FW/MnoJsaxatcISImbk19qr731obXvtYOd8YcR1h68IY5SIH2o7XfZWYr/VTZR3KmPPhxrRVrFOPzYk+yuu++VHpjMWMjcQ5cOm4kjtNo+nfiVTZ40yXbbaQcR6QMsX6K8I4YdYe1aSPTq2kIEW8pVMYnvxrz3gbXt0sN21yDQJldATDLFGdoOaIVWQh129LHWukNrmZvobG+/9aZ99P47KrV0zVq1tWat2tluQ/a1/r06qvj5lr1ZGyspLLbZC5fYsSedZ4cO3UV1oqqzUmvTcjPbd/chVqgVjc+//LzR7qw47C+bWwcfcoh17NDS2bOKqWwZWr/eBk5f283sXelsvfPuWMuXXaK0jGzVSx8buOsu1n/Lro7bWK0FBynIFxvY0U85mDx4PR4AF34ox2NXib0LWWGI8+Hp4wzokWvYGqA9PJ2BPtEmtB/cdFY2/yC7dgBlVgzTvjyv43gprj5m9XPRq1XLbeaMBbaiPNUG7b2nderURiL4Uk1Ecq2l9B0//ex7a71ZRxv5PyOUtuhMepLtpe+uY/e+NvnbqY5eTPgSW29pNvKUkXb9tTdZ1y6d6rbKAVelCGAxEXKUSbQrmfwjF9VAPdaAuKb6KiLXqGsAkIWDkHkdlAsvvNARq3PPPdfZnkEXAtMLrA70DkIG4PotHAYDcUlJ2rOPazwEsmISDaZogFdhnbJptfYVy9CqwSQdgZ5XajNl0WPZwykRDcTSeY4U2JMsM0tARjpc1bKgnpUj1pVo4Rpd5+aGM8+kmIRnILqklZqUVtqzDzxrp55ztV10xxN2wflHWivNcsXPkf7UYstt1kb2rjKcRffUZIE0Ddy1UmyvFLcHcWOOAF4SSuyqq2KJ0yhjK9lsgvtWJfGc7JsKw8lKfKaswCvVUgGxnDxxgWQ9vdRyHDcto7pUoEiFVL4VWs6YIY7UGkkTs2kOfWKpVYUqr55rtl6u1Xw1UupnkWWzWgXSu5s4SzWB9MEqBdQUJ9BcPUsL0FPKlSP7Ospqe6nal70eq6VQnyLDp9Qbex9mZ0ppV+/BaixAFpsVFtZKrJidaxka1Gql47Ja3uwNjYYeQcJRRudG4PzAS//2fZg+z4GYif000TXENhZ+9GnPzW0Exf9dF4HhwwPkRLCFsduDJBrHLt8LMhh6iCYDtLOnR4StFOe1RpMV5kKp2MNSny2tUieV7mSNFs/k6BtIrZX5hSp96KktnM5UtS5LiqutZYY4x5oYlZakarVgtvbZrFb6EpnLVl6a9BZRTcChR+lwHLRC3wguHPJCpXvnEf1ENVBPNeC6XT2lHSW7kWoAguAVgP0McNq0aVL6bGZdu3Z1CsAQL/QfEvGyB2YbqRjrTYax2oEroQXW3zlhIRRNgyUIKEW2nqrF/scwFCYOMmVXik2ItVehOC+p2vVe8RGVYVlcICxLOhg5UmoCpKEjnyURGlvo4JrLVILW34lMavsYxWM5d0xb5JRIefvLiV9r1tvJDj/0AAeCSkpAT4EsPLdxlpyZVTcXlyknK1dlVGQ50sgCXClFbeVntdL7ypMeWCuZC6iRThUAEMAkmi0QkyadMPkpzRzVu6PaoteQcRhp6ZieIEFx8zJlGwulc8BVhWQamJYIeHkQoZLMFLgCM5Ou0KfAVTPBpnQ3UOUpwRw9y9XLO+GG0q1RmmymnZmVrRWZKdI9ybJsJUf9AK5w2ljNAW4lqITZTkRmOKTflawZPU5rA9xbl5XFJNpE0KJXE9eosTnaCTE39cxgjNJ0x44dbeLEiW6C4fs030FiX29s7/F7KQ9thaM9AMi0Dwe0CWV32vO1117TIpJ8d02bAa5wLIKp1pZTfH9Bjb6DQP1am6ZrrqFNnmW6QR9foCW0tTF9SPKDzmhPdmvVTBxOJm2aOOTIFh2pVchAcA7fh/hh0CD8qiWDhwy5GwgVLp6/C+H9wifRb1QDG70G6H6Ra8Q14GfqXmkdo43M8iFUGPbDsacghMwTL+JA5BKXxdfHKzr6FCdSjmsFSybRiWOj/XrdrBIAVaWyC0mEBE/EkUvfAatk2ApuUlW1uDbyhBmULMBCmEwpZ+MgxOmCCQCPSilvoKidkplnixevskKt9BsxYrj12CLbgZ6c5nFAo9CBjFuxkgg4kSSAAoFn30Ix0ZSSBgTNflNkJTqJpUi8gxSZUjMFxASEhL8cMCF/6hhgVYN9BhFyoReBlEpdqdzSG3IO5ES6yg8nxqKeKg2BSsLXSGzJewhHhvseuioTqFCYKnHiVE1hQXlxdLw0CCXp/bG+LsaaFOgzrba8QlbYZTxWeVB/1bIonyoQxj6Nwp5yIWiEYyaMpXqKh1Nb5IozyB6GNVJ096IdYjSUoy9Tr3Bb0b1ioKbf+okEtrFYVQjAwnn/hipvlO+Pa8BP6qA9nv7Qr2gnABZAC4ClzbzrIkKfmBCmCfznpYn7pD4eoEPI56d+Xyv7dJpuqBfrW9VkIVl9Xp8rn5WjDdooXVfJ+kwVDzMxekA+gTjfqSlh36YsLCjhWRzPufw9QHc3ZBa5qAbqsQagz5FrxDUAofIOooF4a/Fiib2kBOxNMqDvAMHyM0MIGESO8L+Fg4C5fe3iulhhnkIEyh8jop5Rkq7ZJiWKaSVbEuIyOYqIKhCbD0M20wEx8gOw8ergD9FNRygBYEAHdLDQ2wrxXKZttkV3u1Yr8M6/4GzTBNityANM1ZCixGmpsp8FQIHYItaTcRyZhKBeZexUwI40yTQJNIRiPlwfeVFW96O4hPBNkeqAlqCZ3iNdnpilSEcxRClJ4YlYdUR97QdGvkpaeSAKxR8OFuXk0LzdlSOmvQdNtnsot+SMGnjEvSKMvAB7uGSBpAzQFeVSITOc6QleUM4pu2tg0h/iRJn8cY6o2SBKXkRHKokljjxhsN/8F5E2gx7cKm+/jXv6MH4MnCzeWLZMNo/UWfge8C8tlQmLdcpPPN/n/fk3f6HfYYa0gz94fQ9i2DZnyJAhjnv1+eefu4khdIo2BFSzmlUCPcvQllZIwWF0J0n5PF3fn9YTqvcyCVOb4qfPyk1aoAvMGOTSNMEivPsQFM5xpvX9ArLo/94/POtWz5KZRPH1EQ9DdZGLaqAeawC6G7lGXAMQK45EboNXEmWg8c5zsPw953UHoMRnG+MaEubomE/MeXDjCRfcIURXYTj0hVh4yEbDgKYqKTc58aKuBQVE9gQmNJvFthSuupJZMTCI5xBQ/kQkFS4ujdMT7XHXqoNt3r2btWovg6TKC0V7rVOS7hE3EkkqfYfnKJY7+IEwq2wCoqpcvQeFjH8OKpTjGCkYjxxHTU/X1rZuKIk4RvEYSleBSZYXXMfh4wh+PB+uSQtuFXVTKdMPQKIM6YWlaHsdNbhm8XoodIRuFVw27WUdcrf0Xg5VKT5Z4hRybTlcBYc5UlPuYfy5843HIV5jcb5v0689MPL9ngF5/vz59tFHHznr4HBwcX5yQTjCEJd0fJ8nHZ5FrmFr4NRTT3V2+uBizZ4923EnaSvaJhWurvsS+Br4yjFFTJsxNYAvzEGHZYohp0tAGEfo8Cde/Hncd+2JtOKHA2JrnyR8MYme0XVUAxu1BqC5kWvENcCAwWwe5wcNZv1c+wHJPycs/onAq75fDQ6KEw9SvrXDfDxbLLoLImizZ6lDWCCWPcQRkldcIqVwsXA88EEPq1IsfzhZWVmhsdR0rRQCIBDek163l424OxBoMZDcAThziAsKLMXZJIna4BJBnB2XSwkARty1o+M8o07jxFdXeuwON5UGwOnLoGzUJw/cOypKjXZJrhb6CsfutZ8PKbly6IxTVKWiHKRrFriMCcvAIT8F5iBNFgFkiyNVLRFnIMCJra1qZVybk24lyg89sGRtreOLWxNIMZg+QQYcdS5Mf63f2rIRhLLAaXPPfxSvLoEGufAgiL7LNWeAElwOzvRtNolGWfq2226zSVrhiVgRR9v4sJ7TS3jSwZ8jcr99DdCGHLg999zTevXqZR9//LFNnTrV+dNugGL3LSgM3w7KACGvFl9NrnTwhdJvXUp8Q7pg3sGztQCJ2DrgPOOIHibhbsNU4h4k9KPnUf+IV1J0qqcaiHpYPVXsxkoWQuUGeSXoB6C2bds6vSv2/OJ54iDFPQOL99tY5VhvOp5Y6exmlnWBYOtzA1GUCI6lPHDmRS3LRR2JlicDnrVSEMIaO0QwQ6It+DoIz3heqdV8XJAMB/wrSLBPiLHT0VR6MNdQYwdEwxktoXngGEp6DlhyIjYmy9KtctwdIrrDlVR56J4IOjxo9AOFexWlAdcqCc6VgGBiAZLEfUJp3ztSprSZEmOkukLwBN6VeFUKR/kpUwpiCnROZB2edBFvSFXK6WRhYiwpGZ0SvRyITPWFuIQ3BPeRh3dqdb0xZZePDu453L3zogblqJa1p/CmAX+ZJOCoZ6fjFi+L778oUTMY77TTTvb1118bm36z9B8RIWESOVfce/3EeDLRqQFrgDblOOywwxxN+vRTjIVqCyl1fj8ppHhhP3a9s660dNOwq8ofYhIHUHzmQKrQ8YUluHjfXuvjPdbGWPssuopqoP5rILKDVf91/F/n4GfqPiE4WKNHj3bmGTDEx+wdguUJGuG4r/8ZPIO+SJ4ABDNLiB9cEvFXdMUAr3PJantCBgd/WBOzVlt0FnCRZgWgQ+Fi4sykaQlekgbG+fMX25o1RVJMYj8yrZhD6cIpsYoYO1ARrv1LkZK6I7YpsbhwwMEIgRUVQP9OWYkLpyAPQoHI6yRa60ATYXQhIYXjRqUBilR+SDDkOIWVg7rhhAdxA+oWICBEFAgQAcSS9R6kF9P7B068CHiSI7ziu/zCW6UR6hQBiihXPKRLP1nLogrzV1iVNqR+4d/P2OfaMmfiN9/ayoIa7fDTSkAUfZI0GUNVXWokSlZ9AUJTpEfmBiYydRnrnODq3pWXQRE4RLxhwdybhpHWEzUhlfq/TOyzXOMAVPRfOLFz5861cePG2aGHHupMkGC2ARA1ePBgp5/lARp9nfiANN/vf5tvoP7rqCnl4NvQl5k2QBcLY7Fs3s3WORhHhqalim6t7X/xCQHfiPpnbVykp63qdauezgeqU7WLUKsvQjf407edYwaX4PQojKTv0+UCGFubm79M8EmIHF1GNbBxamDtlHvjpBelspFrIHGQYOBg8GHgYVNVrLmj/Mu2FITj8OLBdQndRi7W2uQc6wiAwsC/1kEn0aco1/5i9/ztNmu7/QG29c4MilpZKNlemoBFWlxru1pcihuvvcFqpYB6wRWXWOdOW0jnSARTSkroP0m7xtFDx4OJZ1KrfLGVA0fLAQ7QiwMwiqc4qJ5j8524gKl0hU8CZDhApXS1ihGzECGRhnpTXj2H4io+3CWuycFBOFmQD9lkCDMQ+4lsw+liAHCR4mOAygB3ypVFJ0qPQhdp1yo8xD6ehQNvVTKZ0Lxtezv/9NO07cfLlqwteJYWlFi7zr1t1A232AGHH2LtshQDA0Bu0CFxvR8nX+G8N07Bwjfh/eXwd3F0URfGhwjTIVhDOvq059D6Pksf9tyspUuX2sKFC23UqFG2++67u03OH3roIdfnL7roIic+pPz+u/BpcO/TaMj329TzXrft/PvSDg5EqS0BVNtuu60988wzxgbQe++9t9PFYrELJkzot07lUB+es9GmXpymb5vu7b5tPXcfjfpwijjiTHG0tCOeFR073qfr+nj8kU7ea61PeOW/AvedrPswuo9qYCPVQOOgshvpZTbFZCBUfkbO+3nCxYwegPXZZ5+51/YDCzcQtsQ4LkC9/ECmwiMkhj4TT74Cy2qh/QO1Yi9d9rAQE/IkDe1uuSoZxozFZHJAAKusqMxWrdTmzpqVstKnBmXmaowXhGl5LOEopqhmssCKz1saUY7bFW7bA2hSRjLNwF8YT/AvRUAHQKZVg+hu4ZzojuTFroITFVO9CaOq/vAL65HLZHHcFNh5Aq6qEdfFHeXgDgYTq8fD/OIPpbDvEhNaQ7GfrW9Ihfy1gMq9Smq6jKjqnRcuW2BXXv1n+2zcO/bYPXfKQGi53XDVKJswbZ6JryfOnt7LATrN3aXX5USGGCkFwCU4yvtjh8/a8v74WeO4Q7Tn+y8cKX9N/4brgUOPh70Jzz//fNt+++3tL3/5i9sIGpETDjDlbcXR//3A7x5GPw1SA7SjF/UeccQRzqYZ23tNnz7dlcdxWemafA86hZtg6UJ+PGMqg38VHw2H/CQwFxkJVd+dn7zrHGHijl7PEfZ9KET4nToGdUI4FyT6iWqgnmog4mDVU8VurGQ9UII7hSjQc6iYBT722GP2xRdfuM1VEy24kzfEjcHKh99Y5flxOgI5zg4A5v1CGhg+D4lZMtyTqjKtJKwUSJHwULeFBaVWUbDMWmlz6ubYronJQGCzbHvg4Ye1gXG5tdiijTZqFhhhKivQs3jJIqvRaqMk6WjJdrm1CjK0TFt2rNKkj6SNm+FPhfRSAESbQxeXFFuRtpVJlUHRrNaAOqxmKWPZjaopK7LV2gy5QrfpMpeekZGlLTwAOBItCR1VSxm/pCZNAIoVaDJ2qbTzcjJkNLTGMqvFDRN1XiVuVIXqtZnMMeRpb79kKe5XovheCrTS9j0Z4ozBfKvRSkgBxCJhoDTlg02eGlmlLtM+huUyYpoUw9ZTmqyT56p0GfbSm28pvgJLBDqiWy9bXVJl1939sM2cPsMG7tjNZPxdVq0VRNWCgUZnxMstwQxr3P/+/NjhQakP3TjOHlABijwnCrCE7aQpU6bY8OHDnT8gCn0ets+58847nYV3uLf777+/W6lGfAZ0vhn/3TSON/z9loK25Rg6dKjBefzkk0/cpBAOfKZsz7kZyY86rZ/zh7zeukdc0Pf1jaGGAHji6w85yAn1WxcBP27CIc73fFQeAVk+l4SY0WVUAxu9BqJ+ttGrdOMmyICD8xaTfeoAJ0AWS9hZncOA4pew+wHLr6zycTb6GS4SaEJnGPbagEYkDdKX0K20UXKSqNqcOd/bU088bcfsv7vt0q+3XfTn62324lKBQBHZ2lS75MpR9vA/H7Tl82eJgJZrEJ2rAfRq7Z832Hbst71dffaf7LLzz7Nzrr3YlgYlAllZsvacqbCa41aXWay00N5/500bcdyx1kccjsNOGG7PvPiSFhXKqKfmvbOmz7O//fVe23XgLjZgu621t+H+9uLrz9jyUi3xh3CvLLAzjzrCnnzqUTv38j9b+8072//deZe26ymxRx+80049/0825rPJtuuOe9nWXftrg9kz7Ztp05W7jIxKSf2V556zA4bsZ/MWL8PMlhIssW++GG/7HTLc3hz3jbPds3LpEnvowTtsl522th5du9glF11pixaXu/AVlUTSYCCuVEx7sDVv187ZhSpcsMhyYIQBrhgdkipluFUjhIBtjewHOYDLOIIXQeKHu8FDNSQ0pod64u7DEFy6W4I0gEvkMnluExMCbGFhcBQDluPHj7fly5fbmWee6RZ1+GKeccYZNmzYMKeLxcpCuLjeYCl9P3FikZiPjx+dN14NeACVmKL34wwNAizTrrvssotrG9qLCaPrgHRPdUT1UB2Ii9XRkc9Lr7FabOHQXw/rOnbos7b/xkN4j/g5PAHAsKnFESahIrmk4sHkG7moBuqvBui2kWvENeBBktcnAXABpLB2zWyeJewPPPCAI1wYH8Ux2HBA4OrTAaUkiXNqTM5kOHpKzoWLrh2TXzpGLVq2tsmfT7Dbb7nZenbpYEdLr2j0Qw/bIYcdJa4OnK0kmzDpK5s+Y5q2dNH+f2sK7Oa/3GoP/vMxO+GkU+zss8+2t1581l7Tnmbtuna3NSK88IvKsGAvRfkMKX6/9tobdshRw2zuD8ts1NXXWra2vDnj9FPsiw/et7lTZ9q119xkd9z1oO134FC75NJLZfqg3C6/+AK7/x+POEiYJDPpi+fNtXPOU17jPrBeOwx0YqfywpXSmy+xJ5573g47/GjbZ5/9bMTRx9jnH39q115xrU35borlikO1dMEcW75kvgmvwYfSAFFua4qW2/wFy+Rf6CQV99x5mxNtnXDCCXbVVVc5kwOTp80Sx0yrDZVGDHPV4ritKlxjz0ofCx2VwTvsYHkahBBbxjDLLkDH3J0rsBNtkOh+OnDER6a6B3UjVWK0BruG40QfB1R5MR+D8dtvv+24s3A+cGwWjFuzRpt7y1F/Rx99tLPwftdddzluF5MO0uFMuutOSlzE6Oc3rYFEsHvAAQfYDurPcN0BWQ5Yq18CtqpFr9zCEZQLBbDUfOoPrCwOcZgrNDcOHiUKXriO3/vALpwPu7a/e29/JkTkohqo1xpQJ49cI68BEalAwKqulBpE6q5feumlQPpYwf333+/CJIZLvK6LsBEvapVWjQ4pnOu3TBccYTmryEcbDgar5gSD+3QNOm67R/CPF98NipfPDxZN+zw44vgTg+zNegQTJkwNystqgr4DBgbDjz8hWDRncrB45lfBvrvuHhy436HBnKVLgu8XzAn+dPrJQV5yejBhZn6wSknnl1Xot0T5LQuWzvosOHvk/wRbdt8u+ODT6cHSwqpg7qLZwXtjXwyCyjXBHVddJYsHOcGpp10czP6hICgoLgq+eP/5YJstNwu69N4l+H5+cbBq5pRgnwG9gxbdewV3vfB2MDu/Oli1ek0QFM4Orr1oZJCa0zq4+9GXgx+WFwRFq4qDoXseGrTKbB2MfuqZoCqoDm64+NygT/euwZcLS4JlKllNMCf4cOw/g5y0LsGLT36m6qkIjjtkSP2vZQgAAEAASURBVLDd9n2D7+bMCYpLKoLJ384LCtSUvEmspjz4bsoHwSnH7xv06NYqSMvOCy68/C/B4ny9gp5XqVqrFUZXOqqDClVtWPe6bYJOACjgwGkyUPcGGmwD6VUFxxxzTHD66acHMscQaCuoQGCpLozv/wsWLAgOPPDAQLsbBCeeeGIgbpcWfMZcHALz3STmU5dAdPGb1QDt4R1t+ac//Yk5QXDppZc678Q28v2BB5pE+mjROaqBJlsDwPvINfIa8Dol6mWupOhbMTuH9X7wwQc7HSx2rH/33Xfd7J1w7E9Yv/pXFAVuCgf8JM5x50go12KxiEOVnpljPXv0siG772G5bVtbxy4dbb9999LiOukolRaJ0ybdMom8RGCtSvpFmdLNatO2g/zTrH37DtapczfL0Z50GmIlCsVsgTZpzsoQN6NApLraVi5ZbJOnzbB+2+1iO+26tVSqUq1bx81t7113dDpg0ydPsp7dt7aTTz9L2+q0kIgt23beZSc74uADLH/FaiuRJfX0Zlm2qrzQdt97f9t3vwOsbetUa9VcmzpLKZ5tebp17WWHH364dKayLK9lmp37h/+1zVq0tsULFjrOU4bKU1xWaoVrxFVzb55sBYWrxXlpJds/4rpIr6xXry1t8tfT7Jw/nm1j3h1rffp1Vd2YFbE7jnhR3Tp3Njbx3rpff3trzLt23vkXWpvWiqr6ZGKfkszWIXAHJfpQPfHxbgqzccSBtH1BQYETdV955ZWOm3Xeeee5raHgzPINeCV2+j824Dqrvm655RbbY489nMI7nCw4t2wnxTcQ6WGpgzSw821Au8B1HzhwoL7p9sbWOejSwb2irTy3nX6Aq+99VBu4WqLsfyc1EAGsJtDQEB8IFeJBCBIOPwYmCBFilEGDBtmDDz7oxE48Q+wCe/63c+pKCaO9v6yUQncg/Z9uXTtbbo6gR4VWBkoE5AbM4kKtHKox6XpbSqV2DpR8LS2vhcVkA0vqzhLDjbejJEYcPHhvu/Gv99vwU06zzdvnaQ+zUDSW26KdSy+mNNm8OTuvGbrsSl56OCLoqgRJD2QYVEv2tttuO8vKzrVilM61Iq9WYtZWzVs4S+mBDHyyF83ywgLZ7OkuxXaZ7xLokRzRCtasNDYc7t1ja2srKVVyoI22KwusV4+ulqtNaIsK85WeVj2m5GqD6JaWKxFfgBa9xHntm7W0MgG0tNYtZXMryY4fOdJuueHPtvKHWXbGqafbAQcdZxMnLZF9JxpUK520qrK0uMy27NnbBu+2s7VskykdMK2wUpmdWoraFVjllq6rugMMkDZxR39mskCfpZ5vuukmt9cmfXqbbbZRO9AQoRiJ/k5YHKJxBu1+/frVrSxEH+vxxx93zxEl+sHaeUQ/DVYDtAN0ijYGYO2zzz7OaOxbb73l/KFrfvLINc6rRjRYoaOMoxrYCDUgMh25xlwDEB5PfCBSEJ5EP0BUly5d7PTTTxd3pbXdfPPN9tVXX7lZvCdW9fd+oSkEkUNlIZCC4T8c6ModstDeIs9xqRYtmBuakcrUpsjakzBZXKbM3DwHAlmSnS2Q0iybVXmZ0mv6TqsBC6SM3lecry2tT59t7K77H7JLr7jacgVGspWVFtkJhAmZycxBbrPmlq3Bt2DVCmMPZMxrpcIaYrkQ+lrSZZo0aaIVrF5hedLGp5QVAn4/LFkh+zuh8dDKas2wM8RFE0KDY4Q6mzRDLLtZnhWXltu8WXOsSvYS2JI6SfsFfvbF57Yif7Wz3wnDrkirF1MEJFsKPLbIVA4VMZmdEHespMjZ64rp/Xpts61dcskldt/d99gx0h+a9OVE+3rK5DgwlUmL7Cw799zz7Ajpeik6dlYdYxCbQFwwUAEvGILoB8lUHJk3Ycd70E8ZfP/2t7+5VWYSD9qxxx7ruLBwrwBVnhvLN+AHZDhZgCwGbLhd6Gldf/319sQTT7jraJBuHB0DEO05WVtssYXtuuuurm2x+4ajneBO0gcA0Z7eRQC5cbRfVIr/vAbiI+J/nkAUs35rAKIDwfGcK3LDD4KFsjsDD8QJccnll1/ulqv/9a9/dUqkDEb17twAr26E7SmAljNuo+1xgAFa8VZStFJiuTY2ZfIEe+H5p23ZD0vsw48m2L+ffMEqxLHq2b27uEjiYpRrJSBiz1LFEdeisChfe/SlWbvWbaxXz62sRfPWTiwkKwjO3pQMnAtbCEAF6dZB4rsunTe3ce+8ai8++7rlL19ls+ctsOtuvM0KVxbZHvtqdd/87+z5fz0sw6csEii19z78XKv7Prat+/ezjOw06ZanWjMpmtcKKGFhAXwIp6hYphYC1fGsGTPt9hvushULF9vK+QvsuVdesqKaauvSu68L1yJPHLCFs+ypfz5ha/KrbPz7H9qd994nrlSFtgEKpPC+0p55+Xn78IvJNnjvA+2YI4+wZtqDcP7cWVLMRixSa0Ur862sRLbBBAyp1ky9o0xnyXp7+DyQOQk+WGxoOeRFXTtDotw3TUcfZuNm+ixW2lm4wYHLy5OZDTn6OP2d7XH4DlCGB1jhUIjnHlMNl112mfP/v//7P/v0008dEHOBop8GrQHaDrDEAe2Cm4yy+zfffGNffvmlA1gAK+885z0CWL5GonNTrYH48oumWvxNv9wMKH4mDsGB+DDg+Bk9NQABA4R16tTJcbAwxgg34HRxtVi5U1+ujoECGuAAlTgHAsBDEEUspaKSQlsui9x3//U2+3psT1uxdLl98MFXduZ5F9gWsmKODc8ksZ1KK0u14XGZ9ZWNHPhMY95732YsXmW9+vS1F59+wtrL5tG5l11iO2m5d4bCV1fFpB+VZTltNrMjjjzUPpnwuZ16wlHStTpVpium2ArtWTfssONt7wMOthGffWnjxr5mJ58wxzq0b23Tv54kI6jt7MLLLrROHXIstqLa8petdNyx+B7T7g2SM7MtTaJFuFlPPvGYLVww1lbmL7Fp362yESefooH9YEEjrfYbtKt16thBHJSrbPbCGTZvyiv2w6JFapcciSjLbOWKZTb6kUfF1Sqzvfbc16Z89bVlZmfYDjvvIIAAQK21hfMWarXj7Tbk0Jn2z8H7aCsR1YKrU9UnVugFYB22ompxLGl33EN31yR/AFh33HGHYYBSiuo2cuRI9x4YEG3VqlVdfwdQAcRwfAcAK/o8fR99Q7ZjOe644+z777+3Rx55xFl+18IP23rrrV2c6KdhasDTLyaBHkTRJnAd77nnHtMiHevbt28dx92vlqa0tG3kohpoyjUQ7UXYyFsvkcgw+wNsccYlPuMazg9iwn333dfNDOEIELZjx45uQOK552r5awYpwgDcEkUxiGE8sNtQFSmqA1WOaRUWSR4SaYqrgsVz9JBiskj+zbfTbd+DDtNg19e++2aSlNOLbb+Dj7DbxWlolqaISmDKrBnWoVNbG374/vbOy6/Ye+99ZgcdMdzufug+236b3jage2eJ1u6275YW2v5Dj7A24v6kJ4tLJhZPuQyM9tdWHK2bZ9uKVcttpmxuNWvT1i66dJTtNmgPa7N5e+vds7tEfQV6Nt2+n/u9dZfS/Z8uudwOPHAvx3RLF9vqh/kLbZsBA61nrz6Wkx1aXa8oX2PjP/jUVi6vsWuuvtrGfzhGZhQK7cChw+2P555vPboKIOpVt2jT0rbo1sMWFZbZ94vm2K47b6P98w4TuMq0g/bb13beaQcr016LX0362qZNn24ZEj2eePr/2FHHHW6VZRWWly5dNIEI7Gjtsc8htp2U8AGsmQ5SSelMbZQsJXeEhSi8p1K/cK+0QMAF1G9DOvoRwMdzWhP7Jv3K+9PP6Ff0Lyx6jx49WiY2XnOACNEgQIrJAwMtafh0EicUvv9zJk9EhaTPAM7enKT7zjvvuLQQR+FPnpTRl5O4HNzjfJoNWYebYt6+fmk/6pi+AGeSaxbmLF682M466yzX5rQl7eT7R2Kbb4p1E73T76AG9AFErgnXgGaGrvQasNxZK7EC73f77bcHUn4PZDMo0H5u7jnLn/0yd8JpYPrR2/u4ePpwPwqwzo1baM+PuyCtal1WyYRAhXSwS3VfGNTWrJEvT2RkoEx+NQqj8DoFQanWBqrsxeVlQVVMS7Or84Orzz4p6Nq2Q/DSy28ECwtXB4UVhcG0cWODnbpvGex5+MnBp3NXONMQFSUr3bmwWOYUarXUX2YiapVvpXLKr64IMGpQVqpMKlWuKvmXFahcZXpaEZRUljozB9RecYXMPQQy1bB4lnsPzB+sKVX5ZX6iqHhRcNNNVwSDBx6k99ADOcxSuHfRO/DaFWXKKYYZgViwUqciF0blqSnGK3xxRagq1Pu5cFVBflFRQO2s1uGMFNQUKoAMUJSqvuSnO5eOi+zMX4SmDPgNr5RwbZinvBrMaVDcYN6+TxKAcP5e4D545ZVXnGkFcTLq+ibmGHA+3K/pf4Rn+b939F8Z3g3EFQmkvxXceOONgVarucfk652AXp0Jh597Bx8+Ov93NeDr2NMXbYEUyI5Z0K5du0AW3p2pDmgR4fzx3+UYxY5qoOFrIOJgNXEQzWwPx7J1xCbM5r0Yceedd7bevXvbs8/KSKe4BHC3RNDqOATEFTFz8f0M3qeH56+ZQYqHoOm/+CpOFwhuAOIuuAWasUoJPVapWanMIqxeU+K4BVnSq6qqLNPKwfCc6lb0yThkTq7b+DVJZhuWLPzB3nz3fXt33Dgr0dYy7771tv3fqCullL7UrtRKsR137m9VKKyLC4SIDA6FqLKMladICTzJymqqnOX0Wim450q5XBnrZaQUrjxLtKoP6+copAdauSgWm2Wh2CWXJSX7QNbSeYsstueRlnlx4Sqb/M1UmzFvsR157AlKP2alWrGIWQlJKZ0IjybApES1xHisfkzT0r80VUl1iYy9aoscVjZiWiFZYZJTy3VTJVV5tv9JtTIVJ1UcvPRyVsuJZSWl/ZoacSOlzZ6pYrHvWli3sAilhA/DT1eqYf3q0HuEPjo1gPP9hqzpS/Q9zvj7vgS3lDaCy8TSfER4iO/YU/DRRx91KwJZ9cfKQOLCxfKcVs/B2tCriYS6sOSBIx4ckgEDBtibb77pNtDmO/BcXNLTIO84ZIllT7zeUF6R/39eA7QTB442gFZR59AmaNfxxx/v2oQwPOeZ70f/ea5RzKgGGrYGIoDVsPW/0XKHYDHIIFoBGK1cudINNKwwZKPVpdKB+vvf/275+flO5wF9FgYyBj5PzNCH8YOiF+X8fAEBZwitODPsh0O/hC/u0vkIVJB+dmaGLK6j8ifAJZ2jSoGsTLS4NdglaWVhjcBMFQOf9JK22XGADRo4SBtEZ9kc2ZlaI1tVww46xK6U9e5tZb4gQ6CspWwd1ZTKZIJodoreN6Z9+WpEmCuUvngTliN7WZmSpSULDMUqZSVaIEpr1bSij5WPWsGoc6ripLiNp5NUF9ovUeYhyqpKrVbK62nahiZJqyID7U+4PH+VpWhvwz33G+JsYqXrPVCbEpZQXujI6U1VBQwIaSpLusR2SQJbKRrswT8AKZkDA9fJ7EJoPiI1NVs2vwSi5Ef0NOR+AFOhsVqJAjNkagKnmCq1AiIKVD3qBwgrcxFcA7BCP900mPODJ+1M/+Hg2jtAD31znAAzqyhnz55tmFQ49dRTHSCjv9J/ccQjfCLI8ums7wxowyWKAcm/a9eurv9//fXXTs8Hxeo+ffo4RXmfF+Iq398Ty7u+fCK//6wGaB8AkwdOXOM402ZY7Ad0H3nkkdZM9u/4hmgTzrioXVw1RD9NtAaS1PHDaUUTfYHfe7GZjTNA+YGCgQkuFo5nECr/HON+KJbOmDHDTj75ZLvwwgtdOIAVwCxRwZQHxE0kcInXLiIDP6sFnYNwwk0DKIQ+rmdpnNU+ygImZuXKB/2sbIEoOD0OiInTBbBwG/K5qJUyoVBiWXDiZE+qWLscS5RobVFwVtxYumzmKHlBnDAOZXDx3LrFutJkiEdUrfyy0rIVj6BadamYMXG50F8Sr0rYkPILmFVVOgAlaKOgeh+takypVTyc9LxKy0rEucqybNmIwK6VZJvWTFw5HGYTeOsMkw0H9g2ycLsiJaJrpaX3kzDPyqSolSKwyVqpGpmIyICzpvcpEgctU4bA0pWn2HVinYkrp2TY3Llc+WRpBUCKQKyDVdSTg1c6OfxCHuTZcM4Dcd83EjlYDKL0LfRsbrjhBps/f77rd7K+7jhKABzADv2UgRgDoZxJg8H31zryIC7OXwPo+CZYUYgBUlbZSmTu9BMlgnS6QEwyPPnz5f+1eUbhfl0NeBriARaxuKadWZzAAodbb73VrrnmGmfPzNMhT89+XS5RqKgGGmcNRBysxtkuv7pUgCc/KHHt7yFiicSKQYVVhqze2Uyr8caOHeusYEMAWTIN16CoqMjFISzXftDyhfnpIATUYaRnkGfwx+ker/jhTFGJi5QisVm6UFaa7FPVKM8UcWRisjeQLHBRUS4gUiO4JS5OrY6UtHRxcmT7SGHTBbRSUtINXfgaAY4kAY4ksYUAKSkssxN6k56T/KXsLguklQJAKRrYk3TOJJ2CYkvSYJ2kwTaQfwipBPi0ASDpUHRgFcZGS8ulYC3Qk4rlU95HAAwgyDvkSnyo7J3JhXSlBeCpCIvtVkGmagNqbG7VxrI5KT/Zy8KgVm2orF1RW65yCQgrJvHJlU2iiYwwNdmDTJ4JUDp/XWtxu56SW7xC4VzFL8MLJdWAznMkAEn0Dw/mMamwYsUKt2cggyiGcFndyoa/2EIiLP2T/uf7Ka9BegyuPPeTh196PeIDrOjz3jYWAI0+jSHS+QJ2n8psA0CPvHv06OGeJab7076d+DS6/k9rgHr1devPPi3aCK7V6NGjXdsgJsSWGfSMPgDQ9v3Lx4nOUQ00pRqIAFZTaq0NlBVOgOdaedEKhAkCxT0DEAQLwgVoQlTCAdD66KOP7OGHH3aDIZazmdUTFs4CejE+XbJel0C6Ad4ZF5UIQISUeyfOEvdIcEiHjBvU1siek/SfMEnuBk2AjcojgBUgNxN0SBPwSsbsgoJU15YK4AA5sh0oKqmSjk2GuDgCPskCkDUCIuhapQmY1Eicl5wqUZ7C4xDbpegZqYJtACVJaYieCFuua3SklJ/uUwFXgBUBugqFBZRlUU/E1qCPLaqkdAEylRsgl1wr8CrglJJaKQOgZYI9WsUofxUNXpqy0MNUbfkicKbX0ztqVab0qpJr9C4KlyadLuBSikSAALsYYE/lVimEEbVVD5w8B+zkIZkhEsEymaygLbD3xTvxHuERnlRs56NTgzn6Hv0KMENZ6W+AmX/84x+OY8QS/FNOOcVtM4Q+IIZD6ZeEBVzRT+FkeK4GAI1+Brj6NVwswpEG+fuBmbTw4xkDOBMI7C3R1+nfACz0EZlE+Dx+2rcbrEo3uYxpD1+//pr24YAeYQ8L48hYee/Vq5cD6VSC7yebXIVEL/S7qYEIYDXxpmZAAwxBjCBigCkGGq4ZxLhnIMP5QY0z+4Exu+/QoYMDUd9++61bNo3OCoOP9/cEkfieSHL9E8fYLweEQewWHoApaRFJTylJZaqVnlVahrZ/EaqoFtBgyxoV0yrFsUmWwSd0lFIFLgBGtdUQYKUHKBKBri4rVHiJjRQBC+epAj6AMkRwAKVaidqS0WNyTlwoIRT0oFxRdEoGxBFXexfGxKFLFzcJdKJ1eMpT8EVFln67yqm6km5WkvSs4FxVab9ERHsB29XARktWPRNOXDW0uQByKqBLi30CqwQaFV3lU7qq+ySBLtIGzwkjukGFfCsFPPUCuhQ4kc4Vlu2Fv8CkLi3JKNVeAq4uF9UNf4oX5qULruXip/CmAX7pS4AiRHJsfXLnnXfamDFj3GKKo446ygErBk4UzwE8hMd5cEXbAuJJg4O+i/NAy938zA/hSIPvgHTgvtLn6asM4NxjTwugx0D+6quvui15dtppJwf2fNI/27d9oF91phHVKvQL1zi+UcO+iTcN7b8TwLMLhk0zdSzucfQxOkzdPZ5xv3jC+DQJR5vSFjhPTzjjfL1jUoa2ZOEDWyZBz2jHyEU10JRrINLBasqttxHLDtcB20EowyPeAYANHjzYWciG64CDW+E5BQxcnrsFfmPw54BwyhaBI5xJGiWcgEu0NBw2lAismQQXp7Nu8AAPwQlygws8G2hwHDM5zhhK5/GEQk6ZnvvteUiT/DnLuWD+JvT68fP4M5/eT+LUpcUAqag+H3GmcIJP7lyXD+jJ+YcF/kn5XEAXIAyne2KEQkuKpniUiYOwOqg9XwE+unsu3/AFuVjr/KCFT+J14uCGP/ecPchhkGNAwzHI4TxQ4ZpnhAUccRDXD4yzZs1yFtinTJniwiDiQQy41157OQ6pD0c6DeX8AA8ARMkepWqZLnE6iDIFUadgzzt7YJf4/j9X7soqrQcVeKd9wvpkJSUx0IukDcvdSlO09GhLWYYTdxSAz3cAvFZ9M2GA4ys9vMo0ibP1JJ1EBNLRGQRkx8qrLINFIZogOPP+6o+Iot26EYVvas73T/rHDz/84FQXECkDzuE44nxf47ox9CPKEbmoBv5/aiDiYP3/1NYmGpYBlNWGQ4YMsa222sqJC+fOnWvLli2zcVr5heFGZpOALogeAzQDEfEYvFIlAgNcMSjhUhDxiWXDRs/JOiczmDgWjuCEBmrPpYBoEi/xCBEUQ4ycexaf4bsb5+UGoLorgvrjx5dr/df3PO7nH3F2znvoJrwkf13V+QOg6jSi1sapCx0GrYtQFy8M6tPBm5TC1LlzN3XRwtvw3eNPXRAfP7z5MZAK61NxXL2uPVPftA3+tJ9LW9e0I34ePHEP4KCtCQdXiHiI0Xy7kxYrUekX7Pn3ySefuP4BCGe1KisDd9xxRwe+ffq+rA11pp/SX+HKwkmbMGGCseCDe1YX8v6E8Zwvysn78u6+vjZUdriMNdIljElBLxWOqkAxBmGZOPA5pKUCkrUwQuzQKoVLkRjYcSvxU2PKx/UDtvDmQwBQwcNLpb2UXJUmK3A6SRnTIjVafUt/iCGyRhSt66bs6H/0E0AWbdK9e3fXJrRXYv0TLnJRDTS1Gog4WE2txTZyeRlEGVggcl7MAjFD/wq2/XvvvWcyXurELOjQdO3a1XpqKxsO9Fn8gAxBZFbKQIUjzUSHP+kmDljhjJ+h48fOz27xjQjrj+tm3btfqqtEDg1xaQfamgPn25xrr/dEGK5pXxwDHWY/Fi1a5MDU5MmTnVIyYegTJ510kvXv37+u/WljypXY1i6hBvoBFNKPeGe4s7fccovTD0PfB10x7GQllpUwiN19Hf1csWE4VsneRkY6QEr9X3mlpEgvkFscuw2Y5MuCQjHt15mivTPhmlZUF2oRh0BEbY5lqSmSJOJmFUWxtn5Kk5g80yUncbbqUi1mGZ676dIDWIfoqqnCDt9vaRtoB+DqoIMOcvTlySefdCJd6IP//v2ZKo1cVANNpQYigNVUWqoeywmx8wQMhWOuvViQwRXWPXuGcTD4MpiiEI/xRnRbGIjhDCA+9OlQXNJlEMY/cbAiDZ8nxDVy/3kN+IEqsd43lBqDGe3gw9K2AGHOtIP3Jz7AC04VoApOJrp5KCLTP2h77BbtsccedUCaNIhPOrQvwI4+0RgcAzXloy+i9M77/OUvf3F24dgkmn07AYoYvMTYKe7X1CuYxzldSMiqSxlJldwuI11GND3AIoBAkYR/upCYsJLJjC7T8BMHWIArpVYcYe3DKbafVYpbhX20PHG7tPu5BVnaBkjBq8sDGcQVnJKR2mqnb6hNlLTgo6mLCKlnD3xl2d3ZxYIzyr6UqCT4iVpi31R1RC6qgSZRA5GIsEk0U/0VEiLGAISD0CEOAhDhGGS5Z6BEKXjkyJG29957O3Y++4hhKZvVWXA3GFghlgxinOEIkB4Ecl3iiL9/Tt5+MCPPdcPiF7kN1wD1tW6drVufAB7q2YMoz9HxXBvCA4gAT6tWrXKgihV3AGosrSMGBESfdtppduWVV9phhx3mwDVtS9qkQxm8qQT6D/2GPNct24bfpH6e8K443h2dQcoLyMJcA0ALQ5cAKyYNbBiN898EcX6N00ZAIaCSXhQmRviaAgzXom8oQ2nVWvVQnSJjt1rIkBoTkBWzqlY7irMrQBp+AC6U3PVdxBRHDCzpZOlHYKu8oixcLKF7VbP80J0DEAuYhTuB/5oiNtow0ALahL5EW6GDxeQOPSz8PC1q6H7UaCswKlijroGIg9Wom6f+C8fgui7xgtAxOELgOPuZJMSQewZU4i1YsMA+++wzRxQZkBGrwNUAhKHbwoDlgRRxccTHcc+xLhjg2brlwS9yv1wDvi79mRgMXn6QgovDM9qVa1b+cQYMoXP3wQcf2Pjx440VpejbsWn40KFDnV5M27Zt3QBI+LWLG0IzC+ThwQjp03+45+xB3C+Xvn5CUF7el3LRrygrjvKxsOMPf/iDM7x73XXX2Z///GdXJ3Cx6JveaOmGS8YqP/VXpW0VAkSyEyL8ZJUyXJuN7pX0pKxGojz9V8ouGtpVqTXiYglgxWQ9pDSmnQsUN1nK7RkCTCCz4tDoh6XK6GymkFdSptYbStlKpuT0DmJySRRZWVmsNstR+Spk5sAbtt1wKRvjE99HaRNoAvUNtxQjtADe++67zwH5xHCN8T2iMkU18HM1EAGsn6ud38GzxMGRwQhix4CcCHL84ER1oJ/C4MSgjINjBQDjjKIqBkxff/11dw3XY9ddd3VgC+C19dZbO0JKPPKFqPp8PCHlWaIjTOQ2XAOJ9ZZ47WN4HavEely9erUzWTBp0iSn8A0XEiAEMB4yZIjjVnbr1s21TWIb+TTXPZMHeQOwcVz7dl037G9978tCH00EgX6SAMgaNmyYG9TZH3HEiBGuLnjuw2+4zBJ1CzS5FaAVQlHqqiUydpuSJgv1KWX2xZgPJQLsaF227m+tu2bJ3pnEpqqb4mWr7OPv5lsbTUAG9OsmSWCJpcteW0lxhU2eu8Dmzp5nBfMXWecO7a3v9r0sp0VrF1ZMRstR2qnaFcBlBpeLTN2x4VI2xie+r/oJG2UEkLO7BHb5zj77bLedkg/XWPpTY6zLqEyNtwYigNV42+Y3KxmDj+dy+NkkmePPQMOROPPnmR+4E8MDvgiHH/o7AK6JEyfatGnTnA4PIihWCe2+++4OeHXt2tUZFiQ9CKknponXvzzIEfv36xiUvEschPw1dQmQ+uKLLwxTCiioY6aAVaOIfb0+HW1BXXPQFwBWtDvpe5Dl2ycxbfwSwZsvS2I879dQZ/ojzpeTe/opnC36LKLus846y737Y4895rgoid/EhsuN0QVZ6Ddxn4o14dD/Gk1S8rQ2oGjRN3bcsBPtu5mVdtq5l9ppF59hzXMCa5ZSaF+N+8jOv+Fh69C5hz35yK3aozOwxQuW2p8uvdKefflVy23W0mKrZfeNXQnSY3bgEUfZjXc8bG3aSdfR6bZXWnFJqeXlNuOt4seGS9kYnyT2pUQagsgWi/+IcFmMQB/F+T7XGN8lKlNUAxuqgV+nZLCh2JH/JlEDHlzxMn4Q4jrRf12g48VEED5PLBO31sEe0pZbbumU4NHvYVXi8uXLnRgA20lwC7zNLQZ7jJ5yYGEeEEb8DTnyYwBPHDh9uX1ZKJc/1pcOcX3YRCBBWOJ5ALm+uIl+pEF477jn8OX5JaDh3yExvr/mzEBPXZMHYTkS24Ky48hn3rx59v3339vMmTMdoGXPSayVI+7DejkmOFDqZvDCmCwcxjZt2riyUl5fZtIjH9L06eOX+J7+fl0//HGJ8UKfhvtNfC9Kwb3v2+j7YLNr1KhRdvnllzsOCn0P46jrvn8i6AKY5eTIfIXnHgn44LKypMQuhfaczBxbI322FcVFdt8/7rEtd9zejjpioGYSKG6LU6xQpdi2ks5WWdFKu+TyUfbssy/YSX840445arh1zGthJauX2ROP/8P++e9/W2F1nj3+9INWJUO4GWrynKxsqW1J90vv0hSd7zf0M9qDbwYOOpMvON2vvPKKTZ061QYMGOBez/f5xDZZ99trivUQlXnTroEIYG3a7dvgb9euXTtXBlYcslILsIWOBcrU6AABslA2hquC/g+K1YAxiCcAgFWK6P8gsgKwAQ7QkfEEd10iyz1EGwcRR3TpiTmEnGsOP+jyHDBAPM99Q/yZmD7POBKdT4e8fPo+T84MBDzz6XCdeJAe8fxA79NLzINrL3ajbIA+xHvz58+32bNnu7oDTFGH6AthsZy6YlECdYWhWMAV9UU7AKr8ak9fF6S7vrz9oLdueTa1e0ATdYbVeQDqP//5T7v++uvdJsQAUg+q4L5Sd7QhbUvfLK8o1qbkkFCBHHCucDZ6505kiEV/KbcP2WOQjfnwa3v++Rdtj0H9rVNb9Y1A2yhpeyQ4aDgszL/26ht2xNHH2HnnnWf9eve0TLpbrK/2wJSJDOX9+eRvbMmKCuvWVuJ52d7CtJzLkFMTdvQz/13wHfK9sF/qONlZe//9991OAPRr2oFwfqEC4RK/uyZcBVHRN+EaiADWJty4v8Wr/RKRYzAiDMSTA/AChwCulZ+NAhwQKQIUOLgGZAEaAGRwvhj82OaEsBBaBicOuF4MdhBhuDEcAAm228Df64pRF4kgyoMK/5x7D4Z8WA+qeOYBma9T/8yDM/wJl3jmmrJ65wcQf+/PhOF9AU+syOQAgMIlAXxiJoN78oRLyMG7Ab6Y7SPm45735gAwsM8kdUEc8vVlI09fdv8Mv8Tn3OPW5xc+2XR+Pcjp2rWr/fGPf3TAFYvvnTt3dkrv3QTs6YeAKxz9gMGeeKnaLsmBKwxb1UnqwvYOpNxeG0u2Ycccatlqi/fHv2NvvLqjnXn8YMvJba0NDbStlRTYK0tLrHhNoWVlN7NDDxsmLmNPB9Iw2J4kbfjtB+1ke+6+q7381t9t2vRZ1nnPPqFiPWhubaYUrck6+iH16vsb9rD+9a9/uZ0lsMM3fPhw921CL3B8p8Tx4Zvsi0cF3+RrIAJYm3wTN+wLQgQ5IIjrHpQMDhJAAQ4XlrVxHrQArgAXcLwAGt4mE2IvxAk49LxIF8cZsJKYD8SYWS+iIEAI4IT8OAOuKBuDpwcuHhAShkEUwk95ODzIIg/CcfiZNZwg7jlTNg6uGZwJw5kD0OQP/OGMkK4/1jdowOXqKgAAJwoABXCCMwVQ9de8J+UiXw8aKY8Hjb7MnP07+fdxlfc7/aG+aRf6CBzWa665xrXJI4884oDqZZddVlef1C19gvagbR040wpATK7LJJUzz5As7pSzJFqjFYuy3t6mQ1u74upL7MODT7KHHrzfDh3cQ3uCN7NybT5eE9M2OgJa306eqrC1+gY6uw3LY+rOQZVMpKTrQntfdum0mSU3b2lLBbwzMjDgIB0ylcUxzbDxANZqoo5vlW8L578nQO1uu+3mjI+yshX7WPRb6pswhK+r/yb63lGxfx81EAGs30c7N9hbJg7i6wMPEE2IJYcHA3CpuAb0wOki3rbbbvujd/BgBvMCABaszXPABYLbwzUiSMRpDIiADtIkLQ4PaBhYOQB6OK55ThzK4cP7M2ESARzXPPN+DATejzwAUJSVwz/zZecMuAP4wXHjgBMHiOKMP6YuPAAk70Tn8yEdL+r04Iq8KBegwIPDxLZITMdf+/T8/e/hTD3R1tQNgJdVr5deeqldcMEFbjVbp06d7IwzzqjTyfP9lLpKdPBW4F2xH7hpg3Du1AJWWFxu/fpuo22E9rFnH3tSYq+PbcDOu1hWrlbqygBpmiyFlpaUW1mpVgfGbWiRREZOppKQ8dHSItnFUlqyk1WhfQ+rlUmGypqaJI36dcqgaE3OUf8eYPn+x/2QIUMkVn3emdBgkQw7R9BGiWGb3MtGBf7d1UAEsH53Tf7bvjADPAO9H9y59s5fA3w8uOIZRJSBjAGPa4gwIMKn49PijIgM5wGFTxNiTRqOy6DnlANOBdwvDkAZfnDHAEEAMhyADFMT6CwNGjTI+fn8OeM8oefM4EwZKT9nDg/oOMOVowyARYASXCi4aR4I8V7EwVFmn4f3cw/0gz8cPRzcNV8H3POM9/Z16Ad/wvhrfya8z4ezrx/8cfj5Ogx9Nu1f6sjXJe9NeyCiAqjDvUIfC8CLjhbO1zHtE9Siv0afwI47MkKuuGcfQdpEizFkqb1c/fCss06xLz8aY48/+bSl5LQQgG6pcOJ4CsT37NHT0jOzLS0j0yoq1c+DCul2yeRFebHJoJb6qs7FhdaqTVurrAikGC9Q6PrM2m+JvJui83Xv+x0THPozyu0ovGPQGF0sxOBMeHjOd8u3xXnd/tsU6yAq86ZbAxHA2nTbtlG82S8RQE80KSwEE4LL4EU8T3S59wNb4ksxIEKMCefD+ufeD5BGONLFgjcAB8dzHPF55kHFc8895zYxBrhdccUV7hlhCceBI7yP49PB31+Tlk8PkOfD+jCkgz+OZwzqiXHx93lx9uWHo+Ud4akv6sXXMX4elPr6SgRqPg9ffp+WP/sy+/vf0xnwCnD1oBxAhSHde+65x2688Ubr2rWrEyHSBmvBvmoIkaBEhGHP4D4OsGS53WGuJAyC1jrF9UOH7mP/fugle+pfz9qiijXWo1sniQszHPgukg7eFIkKd9yxt6y4Y09M6WSLi1W42GbOmGo5W2xuvaR0n54lUFUjMEf35QixuS6apqPP0S856JfeIQJndedTTz3lDOCecsopboJC3fv+nhjex4vOUQ00phpY26MbU6misjT9GhDxD8cA2cViUxANRDENPvg5x3MdmZkoCstf40maLFYDCCCiDmCI+NbF0XUIABRQGsBwCpI1sAkauTgACuJyQHi5Z5bLAUHGzxNyDzQSiTpgBXBCvhyI3Bh0GXApD86nzzV+HiSRjiuv/MnHDxqE8Xnhx8Fz0qF8HNz7OD59zoQlvg/z/9g7DwAvquOPz/U7OKpIsQEiGlAx1tii2HvXRI1REzXGxKiJUf/22FtiTGwxsSe2JIq9YIk9lqgoNuyCKKBIu+P63f/7mf3NsZwHonAcd+yDvd19++rs+7357sy8edxHoF7KpW8ErjlIE6pQ4qON0Q6eRzm0N9pP2tZCtL21Z50lLlTD0JnAGdAPHVEN7r///r7KDxcOjA/UzkFrXQhcJSOaEeKjRGOSkJcv/2EFGqMFkl6Wd/Fn++67r33vexvY6EdG21tj3rCePfowqGzg4IFSBffVtkRX2QvPvaCxp5W2AlzV0yvszjsftJtvu9NW7N/XenUpMbYjLJIeUq8vAXBeW8f+w1jkNxAB+nLPAhakyG+++aY9/fTT/ruJNLwHfidZyCiwJFNgzqhekluZtW2JpYDc8gCPcmCKWR8AlIAn7tjktrpppux+UZdg+Js88zTOkbR9i1IBH+QEO+FZSsvCLPI3iWEh6/FrTyNbqUYdMDesgZ3B8TQ5nN0JSHBOH0IWYnoa7jrHwX2ADib0NGBpDfQQx5EGSOSPOM4RiCddgLuI5xwgJ+IibTqe6/hST8eTJ0AX19TJ85ZpeBbt5NzyOfkCVJC2tdAyT2tpOnpcqGqD1vQnQCpSlMMOO8wARqiNf/Ob3zjACpoDuIRSlQN7K12SWfInxEqF2vDZAWyeNr6eTUx3W2PYRrbVZptYKWrFWu1FWK2xrUE6aLVBtvseW9snH4213xx5uF156RX2/Asv29HHnWY//Okp8uQ+yE465igbvoJWz2ltR02VpKKqBjcQ/sPxejvuH8YnIcYb94Cs9dZbz7bZZhsbP36822ORhg8h6IqaPQsZBZZ0CszhCEt6S7P2LZEUAFNIdvKVtuU+7J3xFGhDWyRObE4LTwAXgX7IW11TbXUN7JHnH/OaZJN4wRbnXXXiQDwjH0ysUF/veYVKpI11PSJn+/KVBmQRGQUWggLB7PGFhW8qNh/G6Pryyy93CRf2fMWScmlAagscSatUF4LOGXIsCsiqrqrTOEdlW209hQU0xE075fiG2Yf/7BC5Zegph7qrWqWe9+rT284861Q76hc/sy8+n2wnHHe8tuzZz2669Q5bd8PN7KKLr7Qf77urkFWT9ieU1LdM5ddI9a0ViJ09bL755m53xS4EEydObAa/9Bs7yixkFFiSKZBtlbMkv50O0DbhHg+AH5gMQMrBjx6AgSqb5FBRfKDE0ZA2rRXzIR174SaoCumXYrgHNzXNlqRJXETGwUi7EoeKYk5iXnX1lVZektTYVFMmoKUvX6+UzEnwsuJmAc7BolCj8eV82223+VYdTOzXXXed2+VQTDDcBSgyS9LBKRCq0VBV0Z0777zTDjnkEGf2p556qh166KEao7KB0wbPVTXyzF6SSFS6YOCuMc9Kws+0r2CX5YYpptB6dZUKm6E7a5pVa2B/NL3J+g/sY920CXRtzXQrLemixRY44Z0pSW6eFl3MUPn5shnsaYNlq8VHRnV1ney1fK8cXePhP1ERd3Byt9r8eAc4IMYWEs/uZ511lv385z93yWtLtWKrhWSRGQXamQKwpyxkFPjWFAiAMmcg6QoViB7wjOXksgyyOjGEetk0wWNQi/hD2akQ6qUbRHKVSK+wquJIsFNDneyxpHxBi1CqVVbymqMnYjJFAa4oIQsZBRYdBQJMc3Y1oIpmZSEG76w6veCCC9zwmg+BWoGroiKN77omV91JvqrUGpu1DTZgyKrWXe4Wegpc8fuoxRVIcYmV9uxlA5br48pEWp2XJxUuSsRu3a3vsv1t0KBBvmXU2muvKSnXil420l7AVU1t4v8NcBX2Y5TRWQOrcHfbbTd3xMsCFNSDHGl1fGfte9avjk+BOXyx4/cl60E7UQCWwhc2hwcs1vNwKYBRVQKUioq7WKGYAvCI7UQsT4yCL32+77X1hwelbawvkTpFBunCXvn5MuQuUjlNFc62YEJ1jbJtQR6mLDVaJk+VSK3iSAqa89ermnObXWUU+EYUCLs87LL22Wcfl25+JFcep512mo0d+4bwUhepvrWrgMZ8d6nufLRLJW4l3axWew0i0a2RKoufRKgUmwTccHNV6t8I+VrcwapBrSaVsTeSG6Qz2ITpJJsvfLHlmqxz2lYM0NXZA0AKX3hrr72277GJqpBFCIQAv52dBln/Oi4FloKfaMd9OR2i5SAcMQKQjvMB7t0ASwCqUeBJGKvB50P2XZNdVa32BhREahC4kncrqf1YEajsygdDwbN1Ad6pFRJpQK2YkwrQKkTSuKqQMwkk1qLqLGQU+LYUCFVUy/whxSI+0iAxwgkpLgOee+45+7+TTrRXX3vTVwgWS/+Xhy2hBnHVbH045GsFaxdtr6Px3VWr//LdX5bKks1WtUS49RySfjH286UH52cDUCuVPyxABR8hDTJWLC+X41t9aMyuqvZVoYCqBtXDkQZbtLMzBoza2VcTmrNl1i233OISLFT6AX47Y7+zPnUOCmQAq3O8x3bvBZjKAVauJY2yT2kQsqqZWW9TP6nIxWqbkUL5sdHKwqqa2TbpSy1FrxLIkhpw+oyp9sWXn+rrdJZVzKq0qZO1pcz0GgEyTaRa6l4gide06V9qn8IpNv6TiTblS61MVI0wptZAFm1Jtyfu45xrUHbKKNAMoFqSApCFqw7OSJVwcokvNZyPbrfddvbIw4/ZFX+9Wts1fSaNtT4eqkkrL1ZdyjUu860SoOUjFFV4o+4rHYxht1WihRqlJchzUR3KlYlry8OViEcLQOlTRMt0C/XB0UU+sbARRHoD4OMakNHZAytdoTke9vFBNnr0aFfT8j4AX1nIKLAkUwCZdhYyCiwcBYRamh0j5PwA4f1KOg/74zln64u83HY58Ae22uormfwvW9XML+22ex6yp5990U499lT7Ysrb9sSTj9jYN8e4uqRAjhYLrJetsPyydtgRO1v3niX2zLNP2d33PmwfTZhkM7VCa8jQYW6bsd3IjV3tuHAdyHJnFGidAjgfJSBVQiUFsGEjaFw2fClD9L9dc5317N7DTjj6cOutTbbZI7Ba+9mUdpUDURzDogaX1FYeQt2hKJvo4N2hq0S7rvrT7wUQUaCPCEADUqsi2ReiUiQArgiACYBeGLbXN2i5SEHnn74BkRxIsdj0+frrr3efWPvtt5/TJfuTUWBJpkAmwVqS305HaFuzmCiRJfF1zfJ0y8PJZ4l98v4bdsEfTrN/332/b4irz3wbN3aMnXLamfb4My84wxr7yst2xpmn21NPPWXsO/b6m2/YSy+95P5vKA+bl9+deor948YbfKk2xsI33XKrPfnk0zb1Szl+FJ3gR7U45eI6x5zct4M/UQSJOLKQUSBFAUALx/xCSIoAV7Fd0SabbGInnXSKHISu4K4b7rv7bhWR2FAVaE/BRGalKH4LLMhgHKoehqD7sHLpUzIgAVcEQBzgisB3Su5bxe9RB6b9lnV2cBXvBVAbfsn23HNP36/zyiuv9M3foRfvBmBKCKN/n4Ocvh6d/cko0G4U6PyfQO1G2qWs4pyNCb2WUkOMBKZRb+fLv8874z6w51543t77cA9bfXmzhyXmr5SzxBNOOc6WG7CsrTJkResme5VLL7nCdtpld20t0mBdS5Qfvpc/XU4e77LX5Pn6T5ddZfsfdJjVyQvpBxM+9T0Ew1Ek9RbkjOWdX7oTRgrIUBW0ycK3pwAMHHAFyIGJI01CXbXlllvasccea+effYZdcN75NqDvMrbpNjvL9qrYZmrPwK5yu17AYHQnbgIC8uwOakIoVYj/EVZyLJT8tfN/H7OHJzRHTfi9733Pt7oaN26cb2PEHpG8l5YAGYBFAHzxPAsZBdqLAp3/F9pelF0q62U1nxiKmIjW/4mB5FvPwctrBdBq9szT/7HHHn3EPv1ogt1772gbsOJg23m33WUPX21fTJ5gs6bOkmEvKhV5VC8VI5N5BQbtwDU2XpZfRyvKL5VdliRWtfU2eKXlbJ01VxOjK3K3D0ypDqd0AU9zqQOgjwf+MPnKpcQsZBT4phQIKRbACskJoVu3MvvJQT+2X/3yl/bxhPF2jkAW0tbq6gZtI8hWR6RSWrlhMEmp2NppruDbGrSImyvB/G6+bb75lbnkPUvUpk5I33T7gAMOcAejd9xxh58BUPE+QsLHfQaslrx3uTS2aOn4lS6Nb3ax9Zmv8uTLHGDVCMpR0He64iWFEqP5+VGH2uDletmo226yK6663j6eNNMOPexX1q93d212W2j9e/ew3r162MTxn4hBfWafTPzSPpk81WbLoHe27K3691vRenYrsZ8efJBdcekfbPrUSZYn5gQAozqXWOkMjsLHVgK0uGsRUlK2Fk+y24wC86RArNbD/xLSEpg3gKuiYrZ1E8A/WOOSfQv/9/LL9utf/9qNsKur5WoB/YBLrxzhJ+XrMhmZmnoX2oZq6Zi+kWIR8NzOasI+ffr4JtATJkxoll4BxAJohQQrA1nJkMv+th8Flo5faPvRt5PXjFQokQyxair5zhTAEQfRYkFxEkGdumob+r01beet1rPnHn/A/nDZ1dZn0AjbeecfJJxGvoKmfDbJ8uXT6rjjj7ENNlzL1tvwu7bKysPs2ONOlySgn608aE37+w3XC2QV2iUXn2HDV1vJzjjlTEm9tMrQ/TWomqQZzfR2tYFzslwbE67W/Dy7yCiwIBQAVBECVIUki/tu2sRZw1aLMfrZ4b84wkZuuZU9+fRTdvwJx+lnkRuYUgUiyWrI2Qeyy1N+jNX4MliQhjSnYcqOozmy014AmsLGCnOA5ZZbzjeAxmXD66+/3rySMBYBQIh4R52WKFnHOgwFMoDVYV7VEtpQljvJlgQ8FQCrefqXuq/GR1iN/XTfHWz94YOtuEdfO+gI2V71L5bfIGVS3n7L9NLXfqEd8pOf2s233mpXXvUXu+mft9kvjjzGO10g1eD22++oZfGj7eyzTrPePbrYXy6/zH53yuk2YcLnnqbZsN3vxIJyapzc7ZxTBrTm0CK7+loKpO17YPAAKxh+SEk0bLUqsNpWXX249hM821e73T3qDjvn7LMcWGFjVeA7ELC3ZqNLV+WlQfhLAxGVYSZVne87gM6AXIzd8XvFwebbbPY8atQoX/RCAWlpFe8s3s98C88eZhRoYwo4+2vjOrLiOzMFcoAlJydyeZb7GXW0JXVKaXehnTwbusYgW2fYIBswcDVba5PtPJ3vzZZfZxUzvxDYKrQNN9jCtthiS9tl5x1t+522sOFrDLBZldVW1q2b/AQV2JrrbiwQdojd/I+b7LtrDLf777vL3nrrrbmpm2tP3rwA1typs7uMAvOlQEvJFYkB70hJkJrUCVwVFQt0SUK1+og1fb88XDvcdvNN9tcrr5DvNu0piMJcSKxReZhwUWG7VCZnjJ1IgdO/oPS1ErcWlpIPBcASoCqALu/j+9//vvZnHGz33XefvSy1LOAr7K8gFWkifWuky+IyCiwuCmQAa3FRutPWw9LzZBjBOIKBOBfRfZ08sMsJkA6twiort5IuZda9nN0GZbSOjYou2LR5lpwwLis/QgRUKmwlgo1VufwJwYDyS3UWQyvs2tM2HrmVfX/zTeUOos4mTviILM0BocDc0ixq4lCQRC0CbeXIQkaBr6MADJsjpCmkh6FjmwXzJz5fRuyFhcW200472Vln/s69jl9yySU2ZswYLdBItnYBVM095hZihdvcBX1dFzr0c+gGrQPUsnoQR6/QfezYsb6amA7G8+isg9i4yc4ZBdqBAnM4TjtUnlXZ0Smg4aPtPVglBasARoGZnItgaCIRVVlemSZCoaWSFayiqIec1Uyzsvrp/tHuJij1BVZaLmClYt5+9zX7dOIX9plcMIx99Q2rmTXNJnzwjv3j6svt3JN/a++9Pdam6Nlddz9gT8jtQ6++vW2VoQO1i06Tlariurp6bS6t6hnVzoC4SB80ToGv/6VEAuD9zf4sEgogFUlLSpJC2dZGbklkbwjIAojttddeduYZp9sH77+rrXWOs3feedslVgXaBgpQgDf2wuKcG5K5xiee3EnD4I1xu0ia3mELcfCakxhCW+g/W0uKf6mVm6wuvv322439CQFXAYLJE/k6bMezhncKCjg/7BQ9yTrRLhQInOLqPviCR0hqBX/QTYNcKhQUl9rs+jybNGO2bN5nWZE2gi7N7+n7EGrK1BYitVYhCdYVV11h/7z7HsmrtOGtxP5ryQ3D//3mSJsyZbJdeNGf7K577rKVh69pL7wy1iZNr/S94FYZMti3HaG2nNNr5cZZBEiL2FyIhsY9Z+LSadLPsuuMAgtMAYARaj0NJ4GwkLBMmjTJLrvsMjv77LNddThs2DAHV2y5g3QF/07hKT6qylRbQYnkDFCCJqhluSYApLrJbIDtc/75z3+6sfsWW2zhz1xK6F9uiePRtJ88T5D9ySiwGClQ8DuFxVhfVlUnpYDjlGawkjAbwIsbm2vCq66u1V6DU22APF9/f/PNrLikzEo0UeYLmeWL2WjLQakPy61WhsBdunaxMhkUD1xxRVt7xBq2/rrraGl2N6uurbMvp8+05QcO0qqtX2nJ9k+sX5/e7syxUQyOiZiDr9n83PXXkjvX5vjixZP8gw8+aIMGDbLdd9/dVROUkTG+r6XkUpkgAECMD+yyAAD9+/d3O6G3337b7rnnHv8dfPe73/X9DFF3kR5pTORbKon3DToNnYLWnAGpGL+zNyH0XnvttR3Yki4WuJCOZ1nIKNBeFMgkWO1F+c5WbzO4omOIrwJkaaNcGQDzxXn0r46Wn6oEBM2cLSmW7LGaBLxWXnOEXXLppdpdp8zdLaDiq5Gzxq6lmhxlZyUdoB3162OFwKRqzC+WfyypAkvLTHvkGs7bkVj5ZKol8YRgWqE28MjsT0aBNqAA447AmOMIOMD/AABAAElEQVRAghIr3gYOHGhnnHGGTZs2zdjeBf9N7GFIiLGZzu8Psj9zUQCaAqRCNcs9AArghLE73t1feOEFe+aZZ2zVVVf1dwDIBcRGnrkKzG4yCixGCrgiZzHWl1W1NFAgwJbbkiQTIuqQaq24YvKDJflWITrnSZIFIMvT1zzL2Ovk0EqmVNp/DP9BTVZVUalEGqYl2jKDa6UpE7jSIyvW5wFlwdQKAlzlymYinitw2yJqrufZTUaBb0kBxh8HAaP3CCFZOfnkk30Pvcsvv9zu1p6FU6dOddAQPrYifXZunQLxW44zqQCoyy+/vK211loOYP/3v/+5+hWahtQqwGvrpWaxGQXangIZwGp7Gi/VNbA0XZ+VvmFrmTZ/LhMDQs5UXqrVV416VsdzLXvXuVBGVMUl2vBWwAl8VKfJsrRruVK7mEq7jWgloVYcEiorq5rxUnriBcBFiIk27rNzRoFFTYGQpsDwCdyH5ITxB5PfZptt7LTTTnPJ1gknnGCPPfaY/x5In4EAqDD/ECq/SMXvHSBF/C677GIrypQACRYrCqE58QDelvkif3bOKLC4KJABrMVF6aW0nnxsIHJqFCa9BrYOyQWXOsnWCgCVL1SVeuQpSrThc+LPSmhLIKywrIskXA2+HU7P8jJXRAK38LuFcKpBk26ArXlKB0iYPrym7E9GgYWjAMwcsBRHlAbYwl7oJz/5iR1xxBFasDHFrr32Wnvuuec8Scv0kS87JxSAPvym03SC1gGiRo4caRzvvPOO3X///Q6sSDvP339G2IwCi5ECGcBajMReuqqaM7RCqlQolw5FcjqaDk1S+REAUkitcljMarB6VwBQAa5qZOAOMirQUvgI7FNIYEIl8PUa0oOQKPiD7E9GgTaiAKpvAmMvwH26KsYhB5tEH3nkkXbooYf6IgpWFs6YgRPSLMyPAqF6TQMs0mNjFXHrr7++A66nn366mabxfH5lZ88yCrQ1BeZwwbauKSu/U1IghEFf6Zw/YHhJ5Sc3Da7myyVC6pQo+gSZ0Ae6/VQyFMFfZC2Td2wCEyV5S0rZ8FWrrgTEAqN1LUvAFsyNkGZwX7c8OyZn8vG1Gwc2NPgpIrjETcwRvztxH2AxA3BOkqX+T8txxhhMj8dk/CZkYh89/DfhJ4vVb6gLQ/IVQCwIyniMMcp5aQ1BS+gU10EL7qHb1ltvbSNHjrRXX33VHnroIZ8HAL4tJV+RLztnFFhcFMgA1uKi9NJUT8pjestuA54iJNdzD0Hu5o6J1HNiuYpy4hypvumZiRipV0zegCr8GIUKgmcB3IiLa9LH1/U3rTNLv/RQIA24AANDhgyxww47zFfA3XzzzXbiiSc6kGI8VVRUNBMmPe6aI7OLr1AA8DlgwADbZJNNbObMmQ6wAKfha+wrGbKIjAKLkQJzuNZirDSraimgACBrrmNOnwFFcwOjZBhGfPrMt3v6iGfkCCnYXAnmVNPqVXNZKohFjkgg7rzzTl9O/+WXX/o9q7yYuFluf8cdd9if//xnX6lEgQHEuM6kWFAhC19HgbQEivHGNi8//elPHchfc801dtNNN7mUtEePHi5JDYlpVVXV1xW91D8PyRYSLNw0/Pe//zV82RGyD6Clfni0OwESztbuzcgasFRQoBVNRwCeOf3HJivnQ0tXAKrWgsd/NXNrSecbV1lZaR999JFddNFFBrObPHmyS6l69uzp+8jhx4jl9TA7AFdIsCg0DbbmW0n2cKmmAGplmD3jJdTPO++8s51++ukGqAfAs3FxbFrcpUsXB/gtvbwv1UScR+cBWNB3tdVWs2233dY+/fRTe+CBB/z3mv0+50G0LHqxUSADWIuN1J20ogA5cQb5tHZE9yNd7jwHQAWwSp+TTHPSRCE6k7+1EOW3eDaPaGdqTMyoBXEG+frrr7vPookTJ7q6gdVJG2ywgTuJjAkbiQQMk8k9CxkFvo4CAQJIh00WammkVXvuuaeddNJJ9vLLL9sf//hHtyFCKpqWeH1d2Uv7c2iFVLBXr17+O+Ue+zY+nNIfQ0s7nbL+tw8Fsq1y2ofunbfWVtHQfLqbS6+F2EoEuMohJ07+bO4C/c6TRNq5nzfXNI/o5ue5iy5lZYa06osvvnD/RKhnsOX4+OOP7ZNPPrHu3bvbJZdc4r52AlAxcYe0oWV52X1GgTQFYPgBzBk/HIwfzoAt9tN79913Hcwj3Vp99dVt2WWX9TSMscibgYU0VedcQ9+gDXZXbPyMP6x1113XtypK/2bn5MquMgosHgpkAGvx0Lnz1pInoIMjqlDmLSCwcTClfGzLTEgAVg5c5WI0c/oTv839mVN8pJ0Tk04XzZkrrpUbbXDi0qgVVljBXnnlFcMjNAbGgCzA1kEHHWQHHHBAq4AqJu9Wis2iMgo4BTC4BiQBAlBlBbiKM9Istnx577337N///re7c1hvvfV8E2jScBDi7DfZn2YKQJdY2YsUC1CKt3zozupCQBcho18zybKLxUiBTMexGImdVbVwFJgHlFqoQvkCBlAhOWBzZ1SF2MWgqmGfs5/97Gc+WcdyfFSDHOTJQkaBr6MAUirGGGOG65BgAQAI7NGJxOrUU081gNWFF15of/vb33xFIfmy8PUUAMCGpI8NtbFdwydWLBb4+hKyFBkF2oYCmQSrbei61JRaX4/NSPKF2NpXYvNKO6EjniOzIuSxhE8ORJuwZfKv9IBPYP4c7s9rXifo6TwfaT2p/qgoLybiiM8daeZEvalHykRGtUSu4/2ZnvPli8NCNo59++233UYGcIV9VrpfwSBpCyFdTxLz1b/p/DDaoAnx3MfzYLpxz5d5MI50uqiB9POTolFPy+e0N8qPcrJz21IAerccN/FeeEe8Y/bV69u3r6u4MHhHorrmmmv6u+KdRXrGASF7h8k74zeS/tjBjx3A6oknnnDVP6AVYJv+bX3d7yYpOfubUWDhKZABrIWn4VJdAhN/MA8m/5YMIJ61ZAh54S1U1IOBcDQK8HDoUgwksVVhMkwzKO59shRiyi9ItieBSRHHmXIIUV+c022LNsUZdSArt5io8UXEMm/86rB/HF/DlBHleOGpP9QXz9Pn6BN10C4OAsw06iVNPOea+ikDpsF9MAauA2hRBmAw0nMfgTrS9Kds0qXbnr6OfNm5/SjAOyLwnvr37+9jgG10XnrpJRs8eLANGzbMjeJDEkZa8rCqlbilPfC78PkgRxcAFnS54YYbHGghlS4vL5/rNxq/uaD90k7DrP9tR4FMz9F2tF0qSuZrkUmOSS09YcEwOGD4xMezYPABeAJUBLEiD5MmadKqOfKmv1Zblk1eDIWnT59un3/+udtRzZo1ywEJ7WRlEWfSRPkBfmg//q8os0+fPp4W43baHf1j8qY9HNFfpA7cM4mzMgyVD9fYfpAPMESbSU+gPtrJM/oDo+SaerDHiWdBr+gv8RwE2hEhyo92Rnyk5Z7roHv6OfFRT8Rn58VLgXgHjMnevXvbgQceaBMmTPCFFRdccIHh/X2dddbxMRvjkDGUuXCY8574jfC7JfA7W2uttVwajbE7dpVbbrml/2agdcwZXHO0/F3MKTW7yiiw8BTIANbC03CpLgHJT2uBiYsjGDiAJv2lCbPgiImOiY/0Ec+ZgF8b9mzDPxUb5bLajzMHQOqDDz5wkAJQoQwYD0CH1X9cc1BWAKP4wmVSpj7q5xl5MZIlL56hA/gAYAA+MDUkS/SBM/fkoQ3xDCZJPkAceUiHqocy+/Xr57Y22HgByjhYvbjKKqu4YXO0J00z8hMCnHFPX4Km1JOmf9CSMjjSgWeElvHpNNn14qcA75QxyXthbAGyjj76aLcDxAEpIAsfbUizGF+k410yDjgv7e8T+vH7gA789uL3zp6P7P3IwgFWFGLnxu81AvRb2mkXtMjObUeBPP1Ik5m37erISu7EFAgQwGSVnrQAHTAMwEDLZ0EOJjyYBpKjDz/80FdSvf/+++4eAQCFxAlwwqQZUiEmU6RD3AMuACkwKOJIx3W6HaH6I54jgAxtYOhTHu2kjWzIS3+4pm2co3+kJS595hqQQ18BYvSFI8AV8agcScOZZ5Eu4jGoJw6QB7BbaaWV/Bw2ORjf0zfaTv3RLvpIoA7aGYdH6k+kpb8E2hqBtFlYMijAe4n3wTjgPRNefPFFO+ecc9xp5hFHHGHnnXeej28kskhJ02mXjJ60TyvS9Auwxe+NDzEWqfAcmzZAVvwGOMdHSvu0Oqt1aaFAJsFaWt70t+wnjHp+AYBCGiY3zvE1GSCHiQxmwISHNAogBYjiHFvSAAIAEQAcjpVXXtm+853v+CSIVAmQFFIpmAvSKe5JS33UEYCDtqYn3Xm1nTQx0dJuygBoBSAhX0sJEXGkJR9nAvm4JwTIIS4dAEFI4WCOACtsvrgP4MX9tGnTmlWYODd96623vFzoBm3pM1IMaINUjGvAWPSb9tB+2kI7iKcv6bZxHUfLNqbbm10vPgoEuKLGGEu8S4yzjznmGMPh7dVXX+0fEqw0ZPwznrKQUAD6BdiMjyXmCyRWbEmELdYzzzzje0DyMUaID7/4rSQlZX8zCix6CmQSrEVP005V4tdN5gEqglEweX322WcOomAOOFFEcoM0CskOAebPAUPBxgTwgIEv16jSAlTF1zx5WpsMYUQBFGhngB7aQnwwLPJGGZzTbQa8kBeAFwEghESJ+iNv5Is0Lc+k46ANkSfO0V/yBD2Ji/u4BnwBtJBqjR8/3m1xoBsgC1Uk7SYtdVAO/UOlBODCGJqNhGEstD3oAs3JE8Ax2hc08kZkf9qNAowR3gUh3mnc87u56667fJ/MSZMmuV3WD3/4Q08HiMhC8sHDnBMSXsY7kmx+1+xL+IMf/MB/G9hTYpsV4IrfB7+F+J1ktMwo0BYUyABWW1C1E5XJJDS/ABgBUOEoEUAFQEAiAyAAMCCp4asb9Rf2RmzIivQFIBBMIhhKGqAEAGCiBCAwEcZz2sN9TI7Ec8R9tBeGFeAl4tJn8kTdpKWuAFpc80X8dYEyCFFOpE/Hcx10jHTcUyfAh0mf+ACU6bzBBEgLfQN4IeVCCgidkeShMo0zIBXpFmeAV4BF2kbZlEWANtEej8j+tAsFwnaIykMaE3HcAw5QEfIR8vvf/9522mmn5vcYwLldGr6EVQog5ffL+GZcQ0MM3HEefM8999j222/v9CUNvwOOlnPGEtalrDkdnAIZwOrgL/CbNJ8JZV4MNf2M6wAEaYDCxIVEBYNzVjqxUu8jbZSMhIWtZbiHmbPxKvv3cearkTrTgIiyOagnAmnSB/Hzamvk6QznoPO8+hLPgxYtaUQ+/HaNGTPGz6gWAWKA2oEDB9qgQYOcMcOcA3hhaE+gbN5L+t0THwwqzXxapml5T76WYUHStMyT3X+VAqjSzzrrLN8rE0eaOCLlt8VvLQKSm7gHlAG80u8v0nX2M2OOI+aXSy+91Gm399572/nnn++qVsY381p6buvsdMn61z4UyABW+9B9sdUaTDRdIXEcMGukJ2HHxMRECGbOPXZCfBmitmJvPlR+bIg8btw4l1xhhI1DRLb74Bx2Dkxi6fKY7NPlxgQYcfM6p9vdGa+DRvPqW9Al0rU8Q8eWkjZozzviy/2pp55y4EW6NdZYwyVaSBBRJwK4kHyhoiWQhrzp8qgv2hCStowxzettLfr4kGQhqWTbpkcffdR22WUXVxsiEY53w3uKdxXAivfV2SVc0ec05YmL+QXJ+q677urj+pprrrGRI0f6s6BROl92nVFgUVMgA1iLmqKLubzWJpiWTYBpcoQKismH0NokwzPUY2GIjYQKx4dM7EhGkIhss802ttVWW/lXNGXCcCkrJjYm/Sib8oIJtGxXy7bPK13LfEvzPTSLI+gQgAfpIgFVIYF3znuArrzH//znP/4ekXYBqpAyAowBW6gUUZ3wPoMph5F/uhzKDeYV9RKXhbahACAJOvMOUQvjJ4vdBs4880w77LDDmt0P8M4YF4Sl6XfUcg6JtxC/EcY/NLv55ptdgoULDMYv0j7GdTaGg2LZuS0okAGstqDqElRmy6/YmFSYgFArwFSRUMVEDrBC8oFxLdIPJiKY8G677ebO+2DMlMEknp6cAkjF5M49ZQaoi8k/SBPp4j47t06BNN3mRTMAMYwk3gcqItKGJApbOJ4FEyY9ThgfeughB10YUK+44oq23377+corpJCUF8bCXHPMq/7WW57FLioK8L74zfE+33zzTdtjjz1cJY/K6xe/+IW/J35r8Z4yADyH8vx+mMuOOuooGz58uF188cU2dOhQp2XMhXNSZ1cZBRYtBTKAtWjpuUSWlmbSTL4BhmC6XDOB81V8/fXX22OPPeaqo7322sslVaiTSAdQChsPOhn5uOZZMN8onzwRRxpCtKNlfPJ0zt9IR8zXpZ2Tq3NeQU8CdJgfLUiXThPvAbAViwl4zwG6kE7xjlikwMGKq3/9619uy4Xqad999/X3j2SL9xEAnDpgTISQdPlN9qfNKMBHT3zYQHsMtgFWvJfLLrvMVWB8KMX7DeDAO8vekbk0Hhusxx9/3P7617/awQcf3GbvKis4o0CaAhnASlOjE17DaPmyJaBCQirBPYwXO6prr73Wnn32WZ+s99lnH1+hhIE0aTCGZuImMFkHY+VZAKhg+kz2PI/64rlnXoA/aVCVTh7lp+Oy6zkUaMlEeQfQMs1YYby8D+JjDATQoiSeI83kjBoYsAXQZk9G/G5h+8OebrwLbIIA2owB6uIcIXtXQYlFd+Z9ofKF7nzI8L6hP9IrVhcCvPD0jp0R9I/fKO+75dhYdK3qOCUx5qELKlUWCvzkJz9x2uFHDxplIaNAW1IgA1htSd3FXHaAlPSZyQVXCRgzw1Qxlr311ltdPcSqP9R/rPQbMWKEAyqkHQCsCPFVHPcAKCZxJieYK3URR2g5YS3IBB9tjfLjnDHroMTc55b0CqbKOwl1LDlIx7NYuk5c+n2kGTFpec+ceYfkYZUoB/ZafPkj5YKJ44cJv1sE3n+8e+7jncWZuCwsGgqEPRyl8S4AWb/5zW9cIoM95HHHHWebbrrpXL/LNPhdNK3oeKUwzqEDm2cfe+yxvtIZcMpCAcZuyzmr4/Uwa/GSTIGC3yksyQ3M2rZgFIA5xkEOrglMIEitPpKR8xVXXOFfvbhV2HjjjV1ateOOO7ptFX6qysu7SPIBcMLxYZ5LNYr01UxRXpqiYZ6UGUy0qYl72ejkJZKMhkapkxrl1ykfyRlSEzLpf9IcbxP3gmV+aGc13QIGKJtqxbR1kU967v1MWtJ5Ri+DYqWo9AQen1wmeTy2RYTiPEsuD3fRpCReCdIh6lfcnEvKzKWOzOTJtYU2cpO79YwNuqGvgqK6yOXNnYjPpaaUVkO8x1YfKjJAE+8EhsEBQ4n3gyQLJkM5IdWKNKQjPt4pz7mGeeOnDOP3wYMHG64BcGj66quv+t5uMCvS8IyyCFFfy7M/zP58awogWeS9pCWO0J73jY8z/KKxFQyB3Q94b7xX1Iohff7WlXfAjPF7iXEILfhgYH7jY+H+++93uo3UakJom6ZrB+xu1uQlnAIZwFrCXxAMLCaLYIY0OR0fXYDZMmGgVkCawcSMUSzLk2+55RaXZCGtQhWINIIJuXvPHpavydqaADGSTDnKERjQuaBQ2+BQOCDBgUJSU2Nupw6SJpBC8VzocHCm8pqs1uqJyhMYIz73PClBK9zyxPRVX74KSfCGUutCLdAhYKjDQVmeWqC0AW3yGpPUjYrnn4MXym4UwMsloq0ysdezBJY5hKMNVN5Eq1R3noAHt/pHCxq1r7LmYg9NgIYG7UkIQPSyaBpgiPq4pg1KE4BJd0159YqhnfI/RCKqUagT0Exic+nJo/9NufYLmtKIr4QErCkp9PEDIMT93EdBwZzdrkgHQ2kZiEvHR5mRjvsIXDPOGF8cSD6xw1p77bVt8ODEHg814ssvv2yjR492Jg4QixAMjnvKQhUNGEiHGJ+tjeF0uuy6dTu3oDFqLn7PqHSRMvKO2X+P3z0fVfEuOQOyoXeMgwBunY3G9JUjHZgXAZtI759//nl3PQOd8A0HTXgeYzQbk2nKZdcLS4EMYC0sBds4PwyKCZOQnjjiOtQFqHgAVdhqYLMBEwRY3Xnnne7xGw/qhx9+uIMrvuZcdaRJmNCkCQkJC0KoBNTkuLiQQIOYPwdSLARbTF0SWOXAilRLEtEIhyT5QCxK0KTn9QJYtUJi+XnFni8/B8qoj8yy6FKNkqqQgUIdrAjCqBHgDaKUTBc8B9wQJJlpBijEJBIgl54hKiKQSZeUTTkRwVMvT0DSGyuAldTDE/Vd5VJVQ4OYkDqYR2c9QSLpcilbcw6e6WGuLdQH4EtqFMCi2hwt6guAkY2mrZqVCEKpJE8vL9Le/rnBB1kJX2UUSW+Sp+m/KmwhQ4yl1oqBITO2YEBsQL3hhhsavs8YZ/hEY8Upjk4JMCzGIMycPIxb8nEPE+MgPozu0wy/tbqzuPlTgPcGAAYsPPLIIw6yuN9ss8389827i3HENe8h4uI8/xo6x1P6zVgEkL722msOsrAtRDJL4BljkXSM1wBZ6Q/azkGJrBeLmwIZwFrcFP+G9QW4IhsMikkgJAxc86UaEwiTKYDr3nvvteuuu85F4kip2DSWPblQ88DgkHK5aFwgAmgFQHBc4rw6x7BVVvJPz/TQtYZgCgEHJDz5kgQ1CY1JQOWTeFOtF6PZSjiiSQbTQlnF+aVeBmU3S7C8IqQ6BEnJAB40wLQtjcAVVxwB5nSpgEpSdQFwHAXqlGumzO0T0AX+8IzJGfiStB8QhgozeZzIxhLGQ5bqqtnqE846c5Ig1JsUTlm5upKiiSBaHSDC/+gilxaQ6u1UvPciyWT1qpj7QoAdyErERAjngJZiKI+sLQ9/lv7jlaYjctdk/PbB+zqf7MGYGTfBgBhH66yzjqFexgEtEhR8NLGZN+AeNw+hngo1DIyLsRwqGWyKUHVlYeEoAD2hN7/zJ554woEWDmTXX399H8dpkMC7DPDAdfrZwrViyc7N2GMcsmiHD09WYQJE2XKI8c9zaMEBXRjrxBG+7vexZPc8a117UyADWO39BhagfoAVP34YFD98JgEOfvxIuGKSQE2Az5d//vOf/rV24YUXus+cPn36eDrShuogGJ/jAmADYMIDDDsHHBQvk6pmQU2BHrn0CpSlmzyhpkaulbcA8MCcJFUZkpyaGoEKBy2arASiAEJJ8agCkfagRiQ2AFaijqP2RLKjK27SAfGa8hIPeAK4uMSNNPkqV+o4Byw5LALoQa2XSLqgFwkVuNB/6gFYFcnujIiGuoSWeaIz9wBJyqBr9InSdErqRIJF0Hsg2ttCHh0ORv0Zki0vSf3UhUKT0tMieu8Zc/E8m3/I1feVREm5X4leiIiWTCWAUYB9xiMBgISz0h122MHBFW4ePvjgA5dQsXE3zJxAPiSmc8Zc4qMrmL0nyv58KwogSYyFKUgQn3nmGZdkbbLJJr4YAVBMCHAc8wZxvMcAEtx3xsCYY/ylQRNSLLb2YuwOGjTIn5EG2hBIy33L30FnpE/Wp7alQAaw2pa+i6T0lj/4AFwwKFQyU6ZMsQceeMCuuuoqYy86lm3//Oc/d5CFvQsTR0itYtIISQINhHUnU0swcZh2AhzAIhLqYKLl4MoTI3+qA9AIdjiaEKhQHbXuW0mwSXZBBfqyTiBErUqSE0REW4AJ2VNxwlYJMJIADT1qhiAkIydMXGf0jR7Iy4VEZS7/ksQr4d/+1NBBOvgKqKNbz4IECyaTtCZXiJ6RWZK0ep6xyW61FQo95heo3HqldQDpMjMBrBy4UknYjCXtIpfaFmhKxdFsV//xxNuqC9VDDxxgCoiiSqQ9tNL7FumUJh0A1IR4X0m7c3WnE1JOG4Q59SbMOcYcDDlAPkwbBobUCrXhj3/8Y2fwf/rTn5zpA+z79u3rrSM/QIByQ62drqMNutBpi4RucfA7BrwixUJCwzt5+umnXXXLQhakjYCF+BDjd8rYIj/Xnf0dQA/6z8E8yiIA9lK94447XIqFFDZcYDBgmFMzcNVpfzqLvWMZwFrsJP/mFTIRchCYTIPJMVG+//77DqwAV/h4wTdOr169PD0TCkyNSSMmU66ZdLiHh4MXYOVJ6TDrYOIJ4+YvNlY8b1K+PCzcOQBKyol9UWVNtZ7VWWmZfGYhCWsqsFrZRJGiSIACs3XqmYMFkFYl4CWBQ3qWa4E3hoSShCUty6nuSOLxNUl8U3HymMYreWJkDphR/TlpHFUm1yTCCB0bL3VGD1DRAbDy85Mv1Zrq2VZcWmKTPp5on342xcq6yBdYkeROAm70nbyUx3VSse7UhwYdxOfI4bb29Btpn6dXP5I8yd883SNVA1p6ChK1EoKBfvUR7U6HeRSQTvItr6MNjJU0qGL8EIiDwZOOM0ycxRPYBJ133nkOtnDpgM0fZcSHQqYa/JYvZB7ZeA+8A0DWoEGD3L8dIAt12EYbbeTxARpIF5Irrjt7oN98BDD+OFBds7MB0lbiWfDDRyrjF7owP0JPAtdLA406+xhoz/5lAKs9qf8N6uaHDqBiImCiYJJ48cUX7cQTT7SpU6fabbfd5sat4S+HNATyxETBNZNITLaOAEijI0lNDsKcibeuTso8iWOYi7GD8oRCE9M+nWAvv/Q/Gzd+or317js2/fMpVo89U1WTlRR2sfwyvo6RSwF5kBaJKZO/URIiSaUQTCVQQWVL7KNpP4kIiZWv9lO+JgEsPU/S0gYAFvGy3wlxEaVLReirIAEuAnjNoTljrXKRQvUrYBOWJ7Hc7FmVViRVV3Gx5GwCCMf86td24/X/sBVXHmpDVh2kquQfinyshszl85WI6g5wrgHaEC+ASUy9JmegIfR0mjZVJfGqFzt85VB6Zabt6mtjrm8005tKYanQ4lZPiEkfqcRtdMm44SAwrgJscc94CsCF+pnxF9vusDk4amokXKxCZNwBssgPGCPEOPWb7M83pgB0hK6coSsSK1RfACxWzDFfDBo0yOMDLATQ5Z1G3DeuuANlYHwyB0ILzgB83FuwXRQLN9Zdd12nA/RgPKbH5NJAnw70KjtcU+fmqx2u+Z2/wUwIwdw4cw+4YnUgjgZxFAq4YoUMAWYWzIuJl0mXLzQCE0dcM8nOFRL++ZWogkIxc/i56kaCxbl2+pd228032cEHH2x77L6P/eiAg22HnXa0Ndf8ru2+y+52z133K63DIJ0FJ/CNJVDRiOQLlKGqmzgoTlgJkJG4XMiBLMU7AsOASYlomqrNHQAu0BmJdFL+epXboHtdqiz+JisU43mTVu8BkgBxoiDwRmUBWAusSzfRrb5Ori1mWmFJgdXVYIdVYD179RF4UHkCWI0NAmcqtk5HIzSQUbxQhb+L3KUeqEONNcmqS5VfRzKviEySWumU9DXqTkALAKVO6tZ6qSobRSfqoa9LSmC8ERg7AfIZh3HEGOM5jCxWCOKs9sgjj3SA9cc//tFOPvlkmzZtmo9HyiM/YzML86cAdJpfiN8z74GxRMD+7S9/+UuzHSZgC2fD8S7jPQYwnl/5neEZgAr6EPgAGDx4sO+tiqPlUaNGNY/tGMvMjdAyA1ed4e23bx8ygNW+9PdJr+Ukmr7nGuaF3Qo/eK7PPvtsu/HGG+2II45w78QwqjBepzsx6abLIV8EyuFr7uuCkqm+JBVl5aH3kqSmuEd3cUh5Dpet1S+P/LW2VXnaHhz9iJ18yvH22tiX7JQTTrRHH3nJpHVzHFSQjz8tMeh8SZ0wThLwoFgvLifuqRX0mV1dmVSmJG5qpfRNuDmQNAuAQta6+mKpHzVZEtFYbfICYYXFApG6QE3n/EgNRxUHMERbCN/Jk6ME70qjGtUoEKUbjOybapVJ9CspZQLWMm3FF0onWlLWTX7ApOKUATxHrcqAFjhP9UpEP9IVKc5xgnyGEbSZibE2zk27wA9ORKkaeI/0S+2sqQOsSHpVX613JVs0lVMgdWSdABZ10IccrlEbaWf7BcZNmtFwnT5oGWk4AjBxzXgBZKGiYqxiG3j88ce7d3gYO2lJw8dAMP4A/TFu49x+vW//mtO0n1droBM0J0BD5gL2k7z++uvdzogPMdw4kAZ7o1DRBt3J15LW3HcWAEY/Y2zyAQqNWHXJSksM3vHpFmMPWjA3BljlPgsZBb4tBTIV4bel3CLKF8yK4vhRMxnEpBoTAxMdtgPEn3LKKfbUU0/5Zq/777+/T4xRRkyy0bQoJ+5bnuH3BOf7cZNEeSSMHUYPRlBFDkocHQncjH3xOXvltTds6533s+133Fqi9n626Qbr24ghq9qdo+620U+9bHvu8yPr2VVl1M+2514aYyf830l2zZ//aqMfetQKSrrbkKGDHZxgU26yhSrWir78ipl2o+zJRt37gK22xhoCT4VWIgBVL2P9a6/9uz323xdtxcErW69upTbxo/ftwj9eZsf+9gR76MG7hP3qrc8yy1l3AcD6htn24v9etlv+MVo2QIOsZx+keLX2sfLccfsdNmt2ow0ctKJAj8BATZUEa1VqS57d/o9Reg8FtuzAwXbbv2+3M045yt4a96YNX3NTfweAJ8Ddww/cZ2efe66dfc4F9ux/n3e7t8GrrGxTJ0+0m2661V54+QMbJsPvskKpwgQQP5/4hd186yh7aew4GzZ8dSsVHnvjtVftpFNOs0v+fKk9/8KL7tCz37J9vR1ItfCQH6Hl64n4JfnM+GPcYnyN13GYPKvccI6JKovxCuNLSwuIY7zH2I3zktzP9mwbcwQHdOMIsAWIAuCy0ODJJ5/0g3cAsMD2CBqTJg2iuI780J3yOnoI4Eh/uObMmGNcIlF98MEHnU4jR45sVrXS7wX5AO3otMna3/YU6Pi/oLan0WKtISZKJoKYFJgQmETPOecct61gTy2MMwk8I0+kXajGzkdUQvnpAPMvKiqxqhosm0xSGSauPNt1nx0kft/WPnh/gk39osKKZNv0+z+cZ8ccfbxsxsZaWWmxvToG27Hj7bhjT9YEr69uFYBFjiCFxEcN9rakYFdffbUY8pMCYl28/PEfjbPfn3+WvfvRJCvr1teefGS0gNUxdvX1N9gKgwbZZNlUHP2zw+2M08+0yV9MU3uqbUbFdLvtX3fYp5M+VztRD+bZ5I8/sAfvudNee3OcLxZ0/12SPhUgEVOKnj26yXblRTvv3Avtrrvv0Rd/pV16yVV2wokn2edfyP5Lv5gLzj7DfvrTn9rbb75hg1dazh5WWw7/9f/ZzXfcZ12Kmmzcy8/Z5Zdfbu99NMWq0cRqZeLjDz9gZ592qr0yZqyVdim0O28fZQf/+EB7+OGHbeUhQ+w2udbYW+/08aeedhWmS7bm8z6cKPN7rmqXhADThlnhN+ukk05yiRV2WfjMguEhOWBsMYZDjcOYJo4xn4X5UwC6pQM0DbqxYm7fffe1ww47zJ0No6Z94YUXHFjxTqB9zDeLbA5JN2YJuA7wSVPStAHgb7PNNj7mMLdAhUpg7EVIg8+Iy84ZBb4JBeb+dX6TnFnaRUIBJgB++AQYTMsJE0aD3QDLivFxBbjafffdPT3i/jTAIjLK8gQL+MehU5pZK4JbhxwaIc7m0G+5kboQkWIaZFDUoHaXlHST3ZNUY0WlkjYpccMsSShWta6lXSW5arJPx39o//rnrTarstpOOflMAY9L7YLzzrBu5UV2zQ1X2/hPJrsqDk1hpSRJspC3rbbeXOUW+R5rtfWNViVG8OHHH9nESZ/5HopduuTZ3669xp546kk7+PBf2MWSAF1y0Xm2wxab2c1/v0UStPukztSmxbU1Alq1sodqtNKSroJv8tg8u0qaxSrr1r2nm4Nha47url52VtIXutqzskbAUOlPPPkU++PFv7ett9nQbr/jTpvw6WfqX5Mt06u3HSRwdNmfL7Ebr/urnXrqiVbVUGD3PvSYbOC62Pc3Xt8mqN8vvvSCyuUnJoD1+FMiX4Ntt83WUpNNtav+co3V1jTYLbf+0+2UsKPjPeMkdurU6QKefG0rawcPjF8kJoxLDN1/+9vfunPSM844w+NgYgGs6CrpyJOFb0aBAFXMB9CQe+iOmww+BnCh8corrxj2cDiFJU3LuYa88S6ijG/WiiU7dYBIgCXjbvDgwbb11lsbizGQrMYKbXrB8zTYWrJ7lrVuSaVABrDa+c3wo2cy44jABBBMCfXJG2+8YX/4wx/caJhd4IkDXGFPQIAhfVumNBcrQ4rjkpxoiW5zl3NapyuBq0YmcT3t0qW7gAx2OEqIo8/aGdZNAKhOasHCwnx74j+PulH+j/b/se27/1623MoDbfu9drMDfryPpFtSk733loM5VG+F2r4GPeQW221j62+wtr0mSdf4Dz60qup6u1ZApPdyA2y9766u1Yr19vrrr9tGm29lhx/1WxuwQj/bYPON7OyTf2v9l11eYOY5lVNiNaJTk5YLVopWDhLV3lKJoLrKJqxWYAfhki4xXBGg0oXoWCFbtzVWGaEFBL+1H+y9vX1/5GZ24IEHyG1Duc2ukjG8FhgceuQv7OyLLpRadDl7+ZXnrHt5qS23/Eoii9pfUmrrrfddK9cqyscffVBSvGk2a1qVvTFuvK3/vY1t1+03s3GvvSCv209L8raqNuWttEcffdTfN7YzY7Sh8idaXo+9WxX2YR0wxHjkzPiGUXENA2PF1qGHHuoSLJg9qhoCNob8BkiHXVbG4Bb8xQdwIEfQmzMBmrKq81e/+pVLbHBCfOmll7rvvAAQzDWxMMYz5f5EGem4jnbNeCIwZxK4R3oHXZBiATx5dsMNN/gY5Jr5lyMLGQUWlgJY9mZhCaBAMBeawsTHwQSHLxsYEYwJmyschwKs+NJsyYSYPCgnXdaCdQ1glU4JHEkmaK54xLo8HyzYBaldPvlqtd2MGVWSDolBzp4u1ZeM1MtZiSeD/HxNUjLi/uyzz2SC1GDD11g9kVQJUBRKRTZ0lYECZrOsok5SJpUPVOxaLJsQSbEKei9j666zppwlvmivvfySrbH2unbLnQ/Yj378I1u+n1b91cywWi3TGzh0dStUfcJbVq5SenUrtiFDhtq0GdUymK8T1ukiY/USyytM4FWT8vQu62Gl+cU2VSqBZMoVE9KkKiWrWtDojGZ5rcL6zrDhNksCtdJSqbhk5F4lyVeBVH0sIHjvtTF2+5332pg3XrXy7kU2Q64pJn0y1YYOHChiFVgf5d9wwxH2zOMP2qzpR9g7r4+z8Z9X2AabbSnD+CrLq54qo/lGe/u9z+ya626Q/61Cd36ITQx7RgK0CMEc/KaD/mGMhlQkwNTmm2/u0rrTTz/duGZPuPQijWD8HbTLi7XZAIKgL797JFdBP8YTwIkzKtqjjz7aPZizR+mgQYPcjhO6B+CIhlNGZxh79CdAYkj4oo+coQuG7vhpe+yxx2zSpEluL0geaJmFjAILS4GEiy5sKVn+b00Bfsj8oJnQYhKISWHmzJmSxjzu/lqwW+E54CrsBVqrlHI4KHfBJokEfCRlcZ2+n4O7mstSW8EieHBnDsrLSzy2d+mCEXm9zfp0ot0x6l/Wp2+5pD5qi2BZgQBNZfUsd3NQmJNY1NTNlA+pauu6TE+vMX+24I5UedVaOcg6vE02WdeGr7KCjM7/LhXjKLPu/W2/w46wXl3kz6ZumiRPAiXTq03CLZeACXXJF1WVVc6Ybd27Lytwl2/VNVIFyLpL3qk8De4aKqbOtOpZs61cBsDR0zwxmeo6gUMZo7MyEFVdjZYNdhXOaRAD874LKCCBKRJgw5kr3sphbhtvtolcZWxiqwlcNVSpPVrhWNJrGTv8sB9Z5dRP7JXnnrPrb7jNug1YzTbfflfRaKaVNU6zHt372rC1Nrajjz3e9th7L1+8gLPYQw45xAaJ+VUJIBazRLGDh2D2dAO6InkFaKEuZH/Myy67zEF4gIT4aCBf85jr4DRoy+bHXEEdQS9oyEHgg4B5g2Pbbbf1FcgYvkP3++67z6XLpIv3RL6Yj6I8nnf0EP3jN0uAHvQPp8zYswJE7777bv+ADZpG2o7e96z97UeBjj+Dtx/tFknNMRECiriOSQ1wxX5Z4e+KiTKYUPfu3V2lFEwo8ix8gxgO+npLFYRcxw+p1NQ43QmWNCYrvRoQo8t2qUaeD6ZOm2QfjJ9gV//9Xnv02Y+0gnBPW3mV/rbWOiNkbF5pD9//mFVI2oUYbOJH79ljTz6vSb2blRaXybWBrJS0WhDnm3kFSG/ybKP117UN113L7r3vXnkFv8CKu/TR6sHVXZLWVRKwrlI/Tnh3nL3/9mfmHhamzbRnXnjZxox721b/7ggrk6quiwDKe2+8ZhM+eMddIEz5/At77Iln7Y233vfl6wCsWjQBqjcfz/ByoYDEq7K2slllIlmizMKKrVj+sqqkSqmXdA5XFBt+f1M7U4bwBx90mG3+/S2sRNKt6irRqED5NYmvt94w69u7yC4873zZhN1va3x3I1t7g3VUYa2Vdy22rkUN1r1LvkvKdt1lJ9ts041s+KpDbbVha4hG8lcmlWW8B+gfwePiAZF0QvewUw4UtwDd5IFH+PO4j3RJ4aRduLAgYy/U3bFVDjUCIvfaay83usYGBpUMTC8C5fKbWPyBNsQxd+1pss/9ZD53ninKm9O/+eT4Ro9aggHmhAATFATtoSNSKq633357O+644+yLL76Q7eCpPsegniUw/6TfQfraE3TAPzG/Bk1ivDKXQjvA/oEHHuhA67rrrnM3InST8RjzbQfsdtbkJYQCmYqwnV8EP+JgJmmGguPQW2+91X/wP/rRj3wyYEJgwmCyiB9/Ok+6K/OKT6f56vXceJs7WFyDfF8VYuQOyCJGAKKnAMfkiZ/Y6LtvkUPDPBv77oP2jIzOX3pqvA39zmb244MPkaG72eprD7VNNt3Ubrl+lHUvWtYOOHgTu+6Ga+yGvz9u3xm+sX1/rRFSC6pIqRmb5Fg0X2q8wmLVI/H92mutbm4aJenYNjvubcv0lDPF/J5WUTnVdhq5qV10ybV24XG/sOOO/7WNf/EhO++i31u/VdezHffcxrpoNeKyMpgf0qeHXf2nPwg71dpLzz9rD113q/VYtp9MzVSXeoMdGDrKunq5iZCKsrJ+lrzQNwngAK0U8suscrqAlRyklnSV76uyGltm2WL732tv2d0PPG0ffvCxXXzRn+zRJ9+1o357vFWIoZbonS7Xv9x22G5D++c/XhCIKxdg3EjuIyiwj628+gjbb49N7bqbrrVTJOnbcbddrHDWZHcYu+7Wu0qita9UmXkCYVA7mHMCfrnz9QYerT84XdV/eZZwgFUsyzJ8yau1ybNmVKC0vDrvtXAgTQHQUGwujqtvGhZknPFxEIwNhgbjhoGttNJKdtBBB7lNEI4x+XBAysX4Rn0TY/2btumbpIc8jPEkQE8djj4V6w/mfHDwxMml81x5iG2mc1LSnL/k4kgF3tmcAlIPvv1lzAdRQgAKgFWAsJBmITnkAw6AdcABB7jkpry83N9R5OMdxXWU2RHPLfsAPQgRD93YR3O11Vaz5yRtfvPNN11N3xH7mrV5yaNAwe8UlrxmLV0tCibFmQNmxB6D2AUMHjzYtttuu7lAGGmYAGPiXDhq5ThDbtJvySecD4jp5DVIKuJ+maRuqKyyMbKNev6FV+zNt961e+69y15+9TkbsNwQ+/VvL7SztQ/dkCG93Maqd/eu1n+5lWz2VNNEfqddfcOl9s7HH9jeex9hl192tXWTMThArFYVU3cZdbCasLBegKzAxr79rs2sKbCTfvcHrfzranlFjdanS6kNX3F56yXV3gOPPGbXyqbkP6Mfs1XXWMtOPP9CW2vt1a2n5tEVVlzBGitm25NPPWF33H+fdRXCWX3V77iqcp3vb24jhg+1qpkNUmXig0vQRHsqjn50tFVI77jBRlvZkJX6WL68vE/4eLzddt/jMtLf2wb3adQqyTVs1APP2d33jLa7ZDQ87UsZaOd1taGrD7OddtrEbdXqqz61/n362n13P2XD1tzQdv/h/rb8SuUyoq+wPv2WsfVXW0USr2q75Kob7bbb77IH7viHbEA+s0223tE2/N4aWs0o0Kf2FOFJH8pAHHx2JXe+1Y8D3tx7k0bU5VYFQov4rUc1OwcO6BL4paLYepsS/csKMKGx5AdJ2jjE+I4z1bFVCe5H2MMQ1VVIalHZBDNs42Z58dAkIXIAIkCQfotOLX/YTHvegZ4qBHDyl+MxzX+ao3JvjBW4HsgJzXO3bXxinkjTG0ABmOKM/RULLMaNG+fqQySMMaeQhx0jeB+dOTDXhpQL/4KYAbA7BqpD7F07e/8787tdEvomB9Ou91kS2rJUtgHyM5mlA3G33367S7BY1r7hhhv6JMDkF2kX3dd9iqGIbQQbiPY0OZDTHczYt7rRkkGpsJB+VMidwDRpF2YJCPTu11uaQznwK+kpOzHZ21TVWvcySed8NWGJzZgy2z7+9BNp0CQdkvSrtKyvLdNbUhbhNqRUVXLpUCowgT16k/Y0zCubYR+++oodd/Kfbcx7n9vTr73EAj1XJxY3av9A2jJ9lr3/RZUAUY0tWy5P7gJJPWQLNVtqv5552qOtvtZmfSGDcqkAP1ZDl+mzrC3frdw+mTTZeg4ZrFV6ZsuqTOqsqphmZd1L7Yspn8m1Q5H1HbAiO99I9acVbfKpNW6qpHbLlNtyahfc9eOJDZK2KGNNpfVdpq/NqtVeg+p//xVLEoAz+xPlLbDpUyWtyetlJcvITQRaSK0MLG2YLhsyuS+YVmEfVhRZRVWN9SvDJkRbzfQbbF26im4qulT1+M6G/hOFKWthQ+7FFOg5W/AYKxcFxoRBHWDJM5luWd+JBEvPml+oiIJ9mRoPiy91vq/82NR5TK7gNjgxnmOcx/ilGpg/di58QBx++OG+yg2mH9vtLLqPiPl3ClJATpfqsYdT3IneQT5+oVxDf649bTPA4iF0bCX4qlxKj5KUsw0kWK3U/JUo6ElgHkFdCLBig3g+5pAk8q0NsGBuIe3iBLhfaexijIAWgEkWXEALnI9yTTyS1CxkFPi2FPAP2W+bOcu38BQIxhNnJjaY0AcffOBifFZYoU5hUgyGw/P40ly4FmjCjXnfMR6MeW6QVStj71I5B3Wu4rxY1/ItxZY55T16WnlfoSlJVsSqfYs+YRlP2q1MaiHtz1eojZ8BZj1659uIPiuLt5R52lpVLU8Exg4zDagFPR8rEKW2k3NRy5tlj8iVwWP/edp+dMgxJuzjzA3Gho+oIvwr9FjGhiyjBwQAl1BJpfojF1uS0KidYhTdBvR1ENF7hZXktkHxQiaDhgyyaaqfMmfLbqq71IFlpeVKX2+95TdIUM89TriYRwCmXnvmDFmpu7PThjqpDmXYP2CA0quzuP4CDPXUmW0WK2WPVl4qm5ey/npQbz16iabyCTZTJKPtRYimatU/rbAs0X6HqyzbRQsA1JViXoQAh0AQTBwerGJNOwXNFbhVNckfLvyGiLhUxvmEuZ/qbjEw+zSoSjeNMYykauTIka6awT4owBVjfnEyeOgK3XlHHnLSQt5BQjN+G4T4fegJL17p5grxvlLvZa7n3DjoapHvK4kWXUTMLbwH6IpUBuCAWowFG7gquOmmm2zo0KFu8N2vn1ToLT76Fl1rlrySUBey28Bmm23m4xDP96gNkagG7Za8Vmct6ggUWHy/8o5AjXZoY3xVps9MbnxRsWIQmxW+pJgEAmTRzLaeAGEsHCWAKwWAVrUkRc6C5FTUBBq0h43i2D+QVUqyDdNoAjQhldBUrkYCehRJQflCGHLdAN9h0HGukTiea/IVSyrmzC0SyJC+Vseqw9eUdOOwBOuoCAn0JfFS/QI5jmiUn9BIPUJr9WoPZdahc5QBPUipURIoNDT5ak69gCG+sWpny/ePutOlTLV6I1Se2lkjUFQvRRrNcD4oQ/n8wlKlrfJ9Bt3XVZ62LZJ3VWkw1R5JIHVm02eK6akqkYg1VKn9s/WsVBEqqKxY7RBdaiTByi9SXLFAlhCZqhMgozLVqP+4EuOrx3m3zklQZGvBG6kHSVavP2kFLeFIBdKqg8T6ZeRNJVkclzCsCFzD6Nk3D0P38ePH+yPiQ20TadvunAAnKDynZdSmD5p0nC/yAIKlAzlavJs0XZ3QLd5DZCfr3BXGk0V+Zm4JoIBqMOYaaL/xxhvbxRdf7PMNYOv55593OzjmGuy0loYATRhvuMFZeeWV7Z577rG33367uevpMdscmV1kFFgACszj178AObMki5QC6R8x1xzsJUYIMBVn4iIN120ZauTqAD7AV29pWSKtchYNX9HXe6lUOvWAK//iVUr9L3Sxi1R0imuQvycHD5LMwIwoD6fpSH66CrzV1WHULFcVkgbVC3xgdA5YY0XftjvtYedecL4NHyYXCMoDFpJcTKU0CMSJe8kovZlJCdnRji6SELG1dJFUcLW0XcinXhIv+GCxMFSBjFxrtdlzr+4l1hUNpZgPhtWOOgTQ8lWvNv1JSKo20vd8gb9y6TGxbSqUdK2+Ti2Q+rFydqXyJ/SpqRVYVGI3tZG6s0DtKC4TiBLwq5IKsFCbT5cVClAoHilfLXpMbTWEtpUfYZXAa4Py5QuMQT5hseauJY1p7S85k8BVwtv5Oyc+QVNzQABPcr1L0pF8MYT02IXBB9On6kGDBjm4YowhYUGqxYdF2y+TF11Asgq8Z7/K0YN7DoJHgYSTFMnfeBhnTzmvP3PezrxStGU8YCnmF655FwGyoPWee+5pZ511lqvHUBOyATK/CRYddPYQdABgsTE5ezWy+fO7777rXY95NujX2emR9W/RUiA1Ey/agrPSFowCwXjiB8zXVDAWJkNCWlUSq1+YECLvgtX07VLh4Zzv9joBpaRdahNqEbklSDhQMnmzabL8dbuqr1gTeK38OLlUC/GUAkAH2UyJUA5Ahy1n6iVZkg9PnjaXBTdrzBP4yJfR+Gpr2+ZbbIrpkJUpT54DJcy0dS2gkrBGpdcFoKVJ9RZJnVeHkbzui7Sjcp6kT8VlUudRi3hkrdrR4G2VtEpGWEWicWkX+d4CjKkZeO7yFjtXVRrUs6qpASN/PasTQyoUSENt2rVLmdqv96V/5WVSK5JHSFA+y71+ylN2qR/LvNSq2ex3VqPStKm3XD9ARzVZzyQQlHuIAvn28kbqua+eVLw/TAGmXLOSeG4S8nqyBDgh/+Iq9wAquShOUaIzT8jmuKC5MJ61fYjxyjkOGBzACoNi9s5jrAfT47fQ9gFKJCPJaeIVJtKrGF/JcwZZqAm/vlU+HpWMMueU+/X52iJFmtaUzz3zDXMINm9IyI866ij39o5dFm4ccHCMwXdnD9CCwJm5FV9hfNg+/fTT9tFHHzUD085Oh6x/bUOBmIXbpvSs1K+lQPzA0wkBMjAZvuaZCAFaLSe7AGTpfN/8Wq9/Hkw2PTAAMGx7UyCGB2jgHgbeKC5SJ+BRKOvtJE7MpElG4ZIQlUmFmJ8v3RdpYahYeKPGy3GcQkmc8JCeL1RSNTPZaLVQUidBEp/o8BtfyQbNiqrF5kv5kEolriKSYqRB9AAOrVUCnyuVDncLuJbA+zxKycZIqGcFAkRsyUPWbjLCr6uVZ3X9KxSCy8unf97gpD/i7yUl6mO9nJhKsgVALCouVf+EmhRq3ImW6IDATfd1VRWqQM8AkArQSkIxXF+JDgWyL+oG1dSqRle91mgvQg9SN9ax47VCDdI0paCrdZKUJUBJN4Da3F2u20mlVKyDOC4JiSJQFw6sKCMpm2e4fSAtsbnaiW6z0HKcMt7TB2MbaQnblrBdCcvkg+m3zNs2jYQSHBGgdUKxOVTjGXdJOqd/EDuy8LB0sQAAQABJREFUpc5z5+MBOTxXKtXiuURCRWg5z0D39Mca6sJTTjnF9+ZDTcjG3NOmTVs8jWzHWoIuAHuAJqtZkWI98sgj2knif3O1bPGMx7mqzG46OAXa51ffwYm2KJvfUkoFuOLHjv3VlClTfGIEXKEySQfSxOSZjv9W1znm3TJvDA6AC8zY2Qv8B6YotReABHBDvDRkCQ/KqxEwwCu6kAW+A3IBw3QACgHbJ/gVEp8mSXzKuieqUGEiZ26UiCqxVDZeBa5aRGWWsC2YQp0SNrNERddLKkVN2EMFHwTkcVNXJykRjaTdYCQFgJfbiDWIrhKn1cm+BvlUrYBOvuyikMQ1SdRT46hRUi6p9pDQuRBLNReovGptwFgiIEeSYoG26qpZMmxXJbIzM5Urwy+XvEE4BFMN8ruVSJZ0XS8Jm0JJqSqh09Ir5gR98rWFWkYgRF0pk/1XnRYAsHoQBs04ACDVayVAIuXRajCISd+UokEgbQ7FFaHQ5OVzIViHOE2daNLqQ6gZB+naOsRYpd1xDUPjnpVbjPf/+7//s5NPPtldB8DMgvkhaSHQ/2ByEfdt2+3lYFflI4nxYFYhta2/co0AxhcHNEqHJqFppzVt4qFukGp6pG6r2LeJoGdRRpTz1beTJG3Lv0gHI8Rcw33QlmvmEgIg97TTTnM3Bf/+97/toosu8u1jeJamd3zshaSd5y0D9I131fLZknhPW6HVQK1CZtU29oBjxozx8UnfoVfQYH79XhL7lrWp/SiQ+cFqP9rPs2Z+zIjq2fV+hx12kCPPHq6egxkxSSLZgjm1BF3zLHC+D1qyEOQ5c4IbWyf4JGE24hYAriJQgwJqObgLBt9cNUk9ViRJV02lpEJEwvF15Gu7HAAWIAW8g60R0qg8ASZsmvK1KpB4bJoKhLwKJDGrq8OwXqsYpT5D0tUIaBHgAtgBVipm6ZkboUslqeX12Hzl14jZCa0UaFkiMIz9AwErebJxylOZjUojuZnspdQQtQEgVyhbKIRJ+XpWrPbAGatl41Wk9IIwbhif3yTDdrWvyY2s2J9QkizhFZLX0MYSZdJWPY2oCGVc31iXZ7NmsHFsoRi3wJQwJFippkZb5UhaAB0q5OG+RMB51vTpamOj2iFVmYArE319dYXKFwARXWqknqUtHNWVM5WnxOk+W30tlu+K6uoq0V82YiBWBXXJVa/VcneBinfKZxPtvXfetY8+/NCmTP7UN+ou1CbdLEUoVp4kl2dd5H9gRoDikJYwtkMySz8Z0zfeeKP179/f43H2iA0Q/rGWW245z4eqECkXkq1gbpQHw0uDhm/aeGjOS2T/y0ItPCjWeG2QyLRGLypf5ddIglqSo3mRntXK43meFlgA+hvEkGlDjWjPO2gUOK+oqLYu5cmy/gqtTi3QOFR3PSRUToBcxOQeJLft9BcahpE3wBeAge3V2LFj7dlnn/W5Z6211nIQFoCJd0aeBaF9Gsi1UxfnW230iUT0n37RZlSEGPnTdzbLZosn3jd9jn4TF+B0vpVkD5daCmQAawl49UxYMRFx5pgupvvWW2+5Xxo8XjvTzTErfuCkCaa1cF2AA6SPpLRguqrGnzZKAgWTYEJqkMQI5lEtAFTLBK2JR9GeTnIeXWjybdAmyywpBDSJiQluiQkJkAgbuVDKb/RQSWrr+UIsdolWvhKwSXS+7LAot1Bbz9CGKoHKAjG5qhpUbDIgFw1KZSkPTmoQowRgFavgfJb0AZwkJWqgMtWrWry9LNHD/qpOqr0iSdpgrvWqG+BTKGYPYy1CGiawUqv+5qv9BQKMBQA630pHWSCP04QNoLWhNCBSqs/8IqEoSa+mzqywl8e8aQ/d97A9cN9DAsrvyO/WZ/LrVS7m28V6SBVZMf1Le/CBh2zs66/b88+9aB9P+NhmTpsqY3ptAaSl4Srepn32sf3vuf/a8/IYP2zEGglt1HNMt7QawK6+7kabOn2mrTRkkGzOZBSOLlI5UVdiHgfNAMHVAmonHP9bO/W0U+2vV/3N/nHj9fbOu+9Zz/7L2dAhKzttoE9bhRjPlM9HAQyMg2uYE6sHL7/8ct+u5LDDDjO2bRk9erTh9LFnz562xhprOHPDOWZIEAIUUCblf9uANJAxQf8rVC8q71q9y0KBUkrVr8wXIfAhgHq8oETAWY5nIW6eiDxd7zpfA79eYzNPYw/VNM1R1/SmBIhzwiPKSlq55AGsoF/MKZxx38B8g6NjpDh95bqE90BawDHqRALzFiHK8Jvcn4iLc/rZknhNOwFYzKmA+xdffNH9YeG6gpWWPOODNpn/EmAPrTiykFFgXhSAA2WhnSnARNXyh8oPmyXDo0aNcikWX+7xtcRkwDVMKia7tugCTIF6gTTFYuDIugBZ1awMBOSIgQM4uKvGsaj22APQOOAoVm5lQOpUACrQteYoeU1XnPbGaZLUqkDgiQclWplHGXIQr3pyX/6NsmeStCg/r8TkUcEKZLAuLCXmpz0Zda6aNd3KpFbKEx3yxRTL5F8L1Vu+KskTgyyRVEryHUnEBIrUFKRbcDmmwxLACABLaV984SV74NFn7JfHnGjL9ikXvxVgUkBaRM8qZH9VXljujJM+oG7E3guFbTkOt1R+nvrIhoyffznJjj/nErvllrusqFI+uIrLbeYsffnKaLaue7lUYMfYaUceZGNf+p+defJp9s4Hn7BLj/Xs0dUqtDfcSisPtLP/cqvttM2GNnvGNLvmykvtvYpC23HvvaVilNRA/SuTh9BJn06ws849x3bafS/f33DZHr3VDoitdyPtJC69qqsFHGtn6Tzd3nhzrC9B3++H+9oNV19lf7n2FvtkZo2tvtbaNrBPL7Wg7UKM65A8RU0wcMbv1KlTfV+8QYMG2eDBg+3KK690SRX2WKgLP//8czv++OPdCJ6xHgCN8qLsKPPbnJtEsKrZs+z1196wGQLvG4zciddsM2ZV2zLdSm2snN1+9P479r2NNrb+A/q7pBHp64TPptgbb7xp7731qlXKpcoKy69kw4aPsFWGfkf+4aQ61ljX94fGkQ99H9+tsmIq07hsr8BcAmhiPoG22F3hbJTtuVh4gC3WFVdcYbyf9ddfv9lPGRvOI1kHcHC0BqRai2uvfs6rXtoYH7jxEYsvNnxi3XXXXfbf//7XaYIKmxAAC1otmg/cebUsi+8MFGj1N98ZOtaR+pCeiGLCGjBggI0YMcKlWJMmTfKvd9KFeoX+8SNvuwDkQRWgjYdZ6idGgO0O0hIM1OEJDWLq8IcqSX7wPl4n26NZuHbHgAn1i06oWvChRWm4pSLUyPM7gEmzld8jCcOeG0/tqBXz8XeA9As1ov7zkSh+ZRNnzEwkSLouY6O+WhnHi5PxvEp6OEBgngzX62sEzgSl6oWuJGhzcFSnts6eXWtVlfpK9c6oTTJw/+j9D+zZp/9rU6d86dXRIBgmbiSwxCku7C5Vo+isdlRXNqqvYpzqH6sR6wW+GgCKApN1YkZ/vepau/6Gf9nI7XZzO6IPPxwn9eB0u/PeUbb9HrtbSQ9WM1a5i4iBA1ayTb63mU2aMs2ee/5Fu+rSC23ml1/aqPsetY+n1FmfnugUq0RTJGqinVShZVKVskqxDFcPol2++ovRPW+jSSpQiNNVAJbulcp5Kqqevn37OaP4/e9/b+uts45d8oeL7be//qXbPU2TBCx5A/S67UKMaQASzAx1H2MXFcvNN99su+22m7cVyRT2PRdccIGdfvrpbpd17rnn2hFHHOH5AlBRRmsfJd+mB9hU3X3H7faT/X9gP9p3L/v3nXf5WOui7Zg0BOzD98bZ+eefbx9N+NQlnAWi62MPP2Abbbqp7b73PnbiiSfbueeebT/72c+8HxiKz5iBqikBV3O3iRKXrMC7AVwhoeEaqSFzDICCTZBZXfjCCy/YGWec4b6yAFYE1LWdITCO6DeBMclB3JZbbumSKwzdURcSHxLU+KiN+85Ah6wPbUOBJe8X3zb9XKJLDcZBI+OLiklvzTXXdI/C7NUWzIm08cNeHF9QbJVDaEIXx2RcwiSUb6+OedluvP5aMZrvy53CUPvBvj/wPf+69dKOxlLX1cvQfcaXU+TE8M+27vob2jrrbWpnnnWBffDhx5JidRV2mG133flP22b7baUCG2FH/PIUe+nV8TLaxgC8zj547VU7+eijbJWVVrYNNx5pf9aefeU9tBmwmqP536Z+/KFdeMaptuoqg90o9aa/3ywJlibL2gp76+1XbY8997ZVhw6zvX9wkD348NNuf1WmL9OuSNkkGZs2cYL95S9X2FVXXSmA9Yxd8acr7YTfnGOvjh1nJXK5MHvmNLv5H3+3nfbZ23oKpOy6w7b2/DNPujd40CUqUgRh+fkYtNfYA3c/YBdedLmN2Ggbu/CSK2yDjb8nuysxIdmCrbfu+naGgMLuP9hTfZNdFNv4aBFAeckykoKVyP5oOTvwoANsyMqD7N0Jk2Rcr0UOcgNRIs+oSP/UXd/WBzjbNLtCriXynMHhQgLb+QbR+zVJWvbbax+VNVz02kn2My/ZlwJsIMPeqB3FIJD6FGirIDburpTtUIH7y1CSNgwwbsY0DIrAfXhrRzpw//3327777ivP+ANcIkBaxj6ABaA1aNAgu/baa31TYtSJgDJ+AyFtWNim56su1Ly1Go+VM+vspptvsedfed9tCmfNnG4zp09zCVvv/ssL7DbZ65I+nnj8cdpwvMpOO/Mc+5/25ASAXHPNNbbasO+4R3QMxAH9wotzheSXNFdUu99AbwIgg2sO5hfuMXpHbYun9yeeeMLfAcALAAL9I1/67JEd6A99iXmUPjO2+J2gQWBPwgkTJrjKOtLF3EsXictCRoH5USADWPOjzmJ6lp7k0lVicLrXXnv5Lu9M4jAnJoB5pU/nXdBrvt3mJ8Xw+VfSKM4YmmPk8+WUyXbpJX/UiqNTpBJZybbaanMtaR5jvzryGHv+v48LfdTZrIqptt9++9kJJ5wum4aBNmTVvnbtjZfanwQ+auXl/Kabb7Cjj/m5Tfj0Y1tv/e/ZAw/9R/fH2qTJE+31V563o39xlI2WDdO2224uT9+D7ZRjT7Jd9z7UZmiBIsDmhN8cZffd+S/bdecd/Wv7b1ddY59P+tzGvfOm7brHLlZX3Wg/2Hs/e+qJx+z118dIfVfhtlazK1DKNQiMYX8l0CigxKQ5dfKXNvmzzwVEirRJdZX9+Q8X2fG/+Y1N+nym7SzgMlv92X/fPezSK24xFW3T+JJv1J6J+bK9Un+nTJpmXcv62eG/OsF69C2XJEZesPFer9WPmKz06oazUsRLswSeJPGT2rGgUXZFIn5pF1SoyZZEMyUi+/SL6VYpxt5dUhRsxAgsJERSlScGV6g2s29hjdxX4JPr1dfHupTn1ZdfcWbYrby7e6NO7JZQrKqpAmOknT7+Y/vwww9dDVSNNfxiCoxZVE6MX8Lrsj9D/Y30ig8JgBMhgBjXP/zhD+2yyy6zLbbYwu69915n8OEAEknKImFweveS/6HhtfXWGmIvvzbWRj/2H6qXVE12cwBdvcCpUp3VSRX9+GOP2nvvvmcnnPh/dvgvf2arrbqafWfYMNtv//19X7+Zssv661VXS9ojialUjh2BBYc9HH3mt8A7CKA1ePBgVxOyZdcrr7wiid2JbieHlGuR0J9K2zEEuKIJ9CdAFjTA9opdBrAHxH1Iy8CHQBYyCsyPAsln5fxSZM8WCwX4cQdw4hxf+htssIEzISY2tnAAFJCWiSHSt2kDcUQliQ8Mmq99Qu9l+9hOO+5gu+y+q6214TrWTTZAf7nielc/vfPheFt77RFum/LsU4/bT352sh15zFFiVNPs0QfvsUED1rD33h5nF17we+vZe1m74NIrbMRam+rZ/1y1h6DjRkkR3p3wiV147sW2674H22eTZ1q/Va63v8kuZ9rUyZavjf1Y5bTGsNXtxNPPsc+mytboy+nWVWq0l957xz6fUmO7n/ZD22f/A23HPXcRmOjhTEMks2Lct8sGrM+A5STd+qFVNpba5Cn19vMjfqXJdJD169dkd426xS648A/2nbU3tHMvvc5W7N/bJr9wv/3iiF/btVf/1TbcfKRttd4AgSKpQ9l1WaDz8ylfOHhYY/XVDOXJtGnT7cQjDrOKmfLgvsLK9mXPPrbnXlvYISNXkAf4WVqhpI2ytUpttnDF5MmT7Hp5rH/q2Vds21/ubaut0tOKvyj2VYaFjWVoWh0EA4TztLl05awZWrmmWqQ7RF373NNPid7v2u9OP9cOOeYYe2/i51ZdI6Pt/BJfJciG1EjpRo26yx4d/bhNk73cgT87wlYbMlDgom1DSJoYq6iVAFiTJ0+2hx9+2JnW3Xff7SopnqE6DOlWGBQjRWALF1SGSLuQqODOYY899lj4hrMiVHivQAsfAMGH/+xIO/OqW+2u2262LUYMtZ223lSqYL0joa+u2tqoa2GJ3T3qbm2vVGbb7rCraM8CDv0e5f+sRH7fttx8M9txh+3sxVfGCEzO0lhqzRN6i2/atn4BC0ClkI6nbTpjjuGMLSjvgK1ksMcCdLE5NO8KQMKxWOaiBejLN01Cu+kjIcAW4Aqgue666zq4xx4Qg//hw4e7dJW05ImPBe6zkFGgNQq0+LW3liSLWxwUSEum+NHzdcSPGK/Chx56qAMEfNQAvMIGgK/IEFkzyfEsApPlggTm99bn+GRoNGJLJQaELVUD5XviRvt/9s4DwIvi+uPvCne0o1cBAVGxYe+iYkWxl6hRo0ZjNGrUaKImaqKJsSZqNMnfGGPvGFtU7GJNomIUGwpSBOnter/9fz+zv3cslwMJ5Qrs3O1vd2envpl98903b94c8Z2j7LBR+9nMiZ/av19/2WbNmi39p042R+pPsmBl777+onXpkGPH/uBH1mODHjZkwEZ2xgkn28gDd7P5syfZtKmz7TvH/ch22HV/69ypvZ1w2B52yndHWVeBtSlzFthMrfR7WfoPj9zzsD1+z4M297NPrfqbyfbpx+9au4J86zdgA3vx9fft2lvvscWq6vY7b2YFPfKsd0H3sAXi3+5/zB586kXbbNsdZDhwYwE8mTHQeIrycR02GSRNWm/ghjZwwMbWpWsfG7jJZrb+4I7SXSqzT954ztp37WfHnXaRbT1sA+vbvYvtJknaD04+wmZM/CToaAF2qiqZJpFUSvsiduyMLlSJ9e4Wr0qrrdToK/BWUbXQZs341J678z4b9+o4he+iFWgFVplVZv/59E077thDJOk7wa794yNSrD3Ozjj+YOsrXbQK6btZm47WAQOlcRNIN0h+qgd9pVC6ZO1laiFfkq/BUr7u33uAAPgzducDd1r3/l1t4GYbSOol2UyJIgtoTVO5H3r4fsvvuYH95sY77ZSTvm8SqgU9IxVqpV2QAmZi0x+Tzvsm/dgHL/yefPJJe/bZZ4PNJRSqHUwBsnzA5oxjsGMF2/XXXx8kREhyAVgPPfRQWEbv+SfzXpG+HwMCdWYZcGsn8FRV20nT8bvZL8490+Z9+aG98OSzak/1eU2HszC1k1a5Fn491wrnF9suu+6lxRZqR5WvjaSJ+fky/6Etn9q2iWzDQf1lwDZP5j4EPGg3hQmvDJVpwY4+5XyFYjo/cvAE0L3mmmvC1CBnJIouUQcYQ89kG3jbt+Aqh6J5/ahv0tFf2VlgxIgRgcfS3+iL9GXqRvgV6WfJNNPrdY8CS/eqda/+LbrGMC1eagYhjP599NFH9vvf/z4Y/2NgAYQ5IyMs0gIfmPyrdNUquGQ6UhxFy9RllFO2myRGs2ceG20nfPc4u+mG6+3h++83dqCfN3eBtS/oZiWSkHz+6Xhbr2+vsCWMBC2S5AjZaGWfSQG9aPE8GzxoI+veo58+GwUmNC4HG1MlkkShYyNJQbFWcb3y9jtSMH1Huk/v2PwZ0yQ1G2ntpQPWtVMXO+Hk79see+9jd+nr8rzzzrNbbr7VCmfPt4022douuPASW7xovp199mn60j5JQOxt6d3naEWfplglhMvWUsaIzZ6lUI0B1CoBgyIptldomkia7NZJuklDNtzENtKqMAZHLd6zOkmZNt5gUJDetcUOglwuYg+WKJZWxNONMukw+YuPBFqqrX/ffnb1tTfabXf8SVOnZ1h3gaCoAtAgICbAE8l4aY/1ulj37h1sy2Eq8/m/lrL0jbbvrlto7WO5VrGVCE5J10jtys475MiAb4Ul1lHGSHM1lVmuOtRqgcDuO+0k6csPZGpgsZ1/wY/thJNOsBde/o8t1CxlVq4kXSxnk42utpI4jBh5uB3+nX1tQD+VB5tdVGQVHP0TR7+jP9IvMTHijqk/+iWDEYMSwApJ7AEHHBC2JfFwyzqj9M6gxlQNHxgcGIFkOxd0s9zaOAMi4XAOFNwg5rLSVquKsNm2cN4ibfLd3kqrc+yow0fZbtsOs9fGjLFXX3jDevTuo/4hQK6p3rYC0osWLJTtq2or6FgQ9OLor9jQyFafwUBtnQBvUeHioKyv6rZ653yGijCdiyQdXTgU/8eNGxdozlQ0zvkRQCsGsMG7Rf9QzmWVlT7N9PVOer8w+vzaa68FfgvPpY7ez1p0BdPCNSsF0inCZiX/t2fOy8wAxYrCn/zkJ3b55ZcHET1bOiCi5xmOwQRJAIMMX5RIvpbFOL491yUhghV03ZYLgLQr6GBtpANUJWOXt9xyi02ePMmO+e6RNurQI+3l18fb9G/+FlYatW3b3rr37mul730mBWLpCyl+x44qJ+YMhKTaiiHPmTvLCqXXIoiiLXE0gGkn56yOHayr0FiNViquN6CfXaRBdE9JFUoLVZ/u3WUyodwGSzIDgDnqhONtt912s6EPj7b7Hn3KrvvTfbbp1iNsvxE72pW/vdr2HPGMzC+8ZH/824OSXrXXhtE7WP9eMtsgrJEr20dS5ZVESzcy11BUvMA6i17SbRcY6WTFsm/19fRJMiEwXXkN0ApJjaF5/W3K1/NkPkGbU2vgLCqptW4dBU8kJVIlAwguXlxtox951HbZaURAROsNGqh6dbVSrULs3aOnxmHAEtbLFU3GQodutqk9cP/DylTpM07rbdTJyiRV6dGrj63Xf337bLKmPOeVWLeBHUVHUbJTNyuXiQCkBwxolVII69arn51x0fm21fZb2m1/f9heeXe8/fxnl9k/X3lW+StBGdJkmvSQQw7VooBhArGa5pW/NG30EFCy8kiAARiQRT+lTPRJVqJxD+jhGeCKwYgpvhtvvDGs0LpA+m3+MaACLNPRp3HkgyI8ZgOoN7azGOwx44ASNtubkD950u8Bcx53mYnTMbUKFHMDbbTiUnIYayu9q2OOPdIuPvcKe/KRh23bvbcNU9nl0nfL06KF/gN6S4ftCytcUGQ9u3eyPE3hWrWQrN5DlOArqmqsl0AZyuBVVVgHR8MLcNw6ndOQNoSn8DEzbdq0MFV41VVX6aPgakM/C9rT1tCdw8Fu66x1/MFA/2R69JBDDgnbCDFVOHz48MBzk9K61lrHtNxrngIrz1nXfNnSHEQBBgwGF9yIESPCcunbb789MDgUfRnIeA4jLBEIIjyMEMnB6gBYGgVD3u0w9IhStEYKlJWnaDXgAaMOsl9d+Vsbvsc+wZRDu7zcsG1MjgwuDtt6R9l5WmiPPnifzZ9lNn/eQvunFIQ//2Ki5WlPPjZLfnz0Q/bZp5MlkcmxLydMlB7WGJs5c6bSkoRH274ASgYN3cCGDB0iwNE9DMiYeFgsBfBPZACxp3TBfvmLn9nPLzxf0rXO9sHEGfbplFkypDnB9t53N7vuV5fYHjvvLOX3BTZ1xpyw/L6SkS7SnKLohcQh0obTWDefNnWyTCaIztrep/+GmwbDny8/M9pKFlXY/Dnz7OvPJ9kTY8ZKQtdVyuxtrWtHmZOQjKlW+ldo3e+8y25aeTTI7rr9b/anP/7ZJkyYKilUoQR2JfbeuA9ku2qWVjgC6HK0ihLldklEZFOhUPpY6LEHcCVJFcVrrymrtl17SMLX2yZNnmj33X+XzZw1R4Iy2dqaOt2u/93NAURvNGSIFYiWs6ZOtUkfvG877zsiTKUddvBhNl0GTufPlY6YjKkCALffcQfbc8+9bOMhmi4F1cpVsqXRKjoGVYyDcgZc+cBKX+QaMMRHwKOPPhqkr/vtt18ARgzC9Fv66PIOB2H0az4cAGrYx0KCwiIQBnhsZ02YMCGUIdnnPe5yqyja1KkccxfJZAVTlGrLQ4841Ebuvbu9/drLAsyj1bztrJpySoy42bChtkirYxctnK/3QO2memB4F1HstOkz7PU33pLh3GoZxJXh2wy48vxbI7OlDTmgu9Mfu2TowLFfH4sQJk+eXA86XHoFXVqro99436HegCpMnrDqFUDvzsP4fXpOKdCQAqkl94YUaQH3yQGH4jB4MRjBtFg+3EPL7vmaAoxsvLF0iCQxII5Ls/iahDHgl2QCycFnSTUZHJbzjS2JU42+3skbPSxxW11n2dixY23ClxOtVhKn52SV/NGHRtvXUnA/4NBDbLutt5IeSpasQH+ggfU5K9ZINPurT+zCn/zYFpeV2smn/kCgZ669rem/Lyd+ZTO+mW1XXH6pLKC/b0ccfri+/tvbs9InGvuKRPLacubLr76y0U88brf8+VY78vDD7J9vv2GXXnyRTfhigqyiF9odd95vi7Xn4D4jZUrhX6/aVVdcbG1lQ+rtN/5tz455x3bcZW/ba+Q+1r5TngySshdfqXTTEd7m2xyBk2efe97maPrwi2lTpO8zxAZvMMS+0Kqh118cY8XzZslwepndctv/2av/Hm8XXfV7G7HXjtZFArlIKwVrRWP2JuyxXj9JyHrbvz4cb888+7x9/vEEzeYtsmeff8Juv/MemzOvwo44+GAbvuOmNltTLA89McZyZN39FE1hMhYF/TA1A4N4pfLT5kBWoP11nlJaL419xWYumG1fiw5PPPiItpZ50HbZZ39JWo6z9fv0srukeH/xhRcKOOXZOK3Oe+jRx63Pehvad2Viomc3FbS2xMZoWu6Ek35sReW5dtQR+2o6sVTgjIlH6LBq8hX6Gg5QBaCin+FHn2FqBVtXKEcfeeSR5pIrlzQ13idDcuGH/ssAT1q8B4B70mbKEKkuwArJGCsjue/du3fo83x44Dx9PwdP/ZBuFnpuRQu06GKSjR77vh10zDE2dHBvK2iba521Ufljkka+J92/Hr3W0/TYUZoW1G4DtYvskb8/J7DeXuY39tDCilrtH5kf+v6f/u92Ke+/Ymec8SM7+ND9g2zQKcvZDy9DOHuApTxbzg20p60ATnzEwYcAG/AdFpo8//zzge+wfx8AG94TeIXaizjEbc2O8tPvMNfAlCigHkv30MX5bWuuX1r2NUwBMZrUtWAKSDQfSqevx/pS6uWOtGQ6GjVqVHT00UdH2s4i4rmYWwjjZ0mxIg00MmUlVfXMUZ9I/YVkKRFH4474wdXVRFFddeaoip57fHR08IH7Rj16dol23HH7aNS++0fbbr1DdMcDj0dFNXVRVcX86LWXn402336fqEe/YVG/nj2jk75zaPTeB/+M6iSemvLl59HZp58RDei/YdS5W99o0OAh0T333CVzW+XKozx67JH7o52UboeOnaIevftHffsPiX7162uixYuLosWLFkQnHHdE1Ktrh6hnl4JoG+V7yx0PRnNFqlfffSfq1bdT1KdzXrRhnz7R4QeeED330kdRoSqxSEd5VBaVV86LRDDdVEVzPx4XHbL3iCirfb9oox0PiF58652otq4y+verL0bnHH9MtH7HtlFBrkWDhwyKfnf736LZSmN2hYpYoZ+aYt1VRNU1SqtEqVeVRB99/GF0+nnnR+sP3izKy+8Q9RvYJdpws0HRTy+9IZr8lcLUlERTPnor0rRW9L3Tz4xoXVFV/vHB/eLyxUqrNIqKi6Mpn3wZnXTi96OOvXpG7ToXRMMGD45+fNoPoo++mKSaqBw6XhvzbHTAzrtEG6u+BQUdRPNdoqdeHh9pykrpKETR7Oj50bdHu22/ZXTxZbdEFfIqLaOvcCy77fXwWx19DCcpVn1YAa3Q77755ptIBiojDb7Rww8/HJ57eO/X9ZGWc6GBOuJwR1wO+vQ777wT3gOxyZDPmDFjPFg4e/9fylM3xI2qRcHC6dHLD9wVZRcMjB4ZO179A3qURNGcOdF15/80apOVHW0wdLPo48+nys5ubbRo+rho/103ExTuFO2y1zHRX26/K7rlDzdFB44cFXXp3CPac8+R0cTJs0KbFpbVhDNNSztxBMcF2SzlGT9qib8CVTJ4r/4u57wFumqxQqQPvkiAK5Ih28CDCJPkVdy3Rkf/cN5Hn5XuYKSPh0jW7CP6Ny70odZYubTMTUYBvuRS18IpIEXe+hImX24pm0YXXnhhtP3220f3339/GHR8AHOGCJPwQaZxhgCn/+9B1nm/p0cYbXETyfq5ZtU0mNZVRTLGGc2ePy8qKRMY0OBTOn9RAAwMuWLJGj8qowqNLjNnl0TVxYI4dRVRUUVJVFwJiNLgrnizp8+JqoQqFpeUagZNF4C4Wj2r1aBaXhYVlZVH80vKorlFpQGDVFfWRLWVMPuqqLi0KJq/uDIqKo2HrtKyhfIvkf764qisvDKaN688IkkVLZSrUOCmRDCrDmiCZ7HSUXmikuJoTlF1NF+xAWJlNcof0FQhoFM0N6pcOFu1iaIFOmaoPoG9qnyEKassUnq6VlkARNCpuKI6KlGEcoVdUDo7WqRyyZJ8qFpUrtgCZouLCqNCIaASgdHKTBOAYYERqmGovxo0qlqkNGUyv0gD3NyFi6KSOSpFJlyJ0qwVTaNKlbW4Oir6Zn5UXFgUlavNKa9IAP5jVAx5RtWlUbkywJvBvZZ6rqJj8E06+gv9DNAvRfbo4IMPjrTyr35gJqwDpGS8ZV37gM7zZF4OsABe2hQ9kmFSxLCRNueNpEQfychqyMf7fsP0w7tQLeKUzIke+b9bo96DtoqefvvjqFBtWlddFNXMnhPN/PjTaPhuu0Rb77hj9OFHn4lmapeKb6IZE9+NLv3lNfpw2Dxq17FrJMO0Ud/11o8u+vkv68HVouIl4AoK0UM1ZOtXBzdcxp66aLkO+iUBE9fQzvnCHXfcEWmv1GjgwIHRXXfdFYA2bZJsq5Zbu+WXLMkvJcHSh+SOAWTRn3HOY5efSvp0XaZACrCaufWTL3FjRfHnztAI48wL5ic9rEhLiMOXlba2iL766quQDAMTDIAwfpCWp7ckrwzTX+IRrpK8PwxyGuTjwUHhGZgEhOoEMnzwUGYqmMqjr/bFGsSrNYIwoCjLeCCpEAgQGFCocEQ1hGfgF6Ap1lbN8idOQCEVAmBi0kiJAAMAthi0hUAqBmlXhWeCdhnAoPSqBURrgUjVEZiLOKRbUkIpKYZoUqsBAl+qXakzAEvlIARpzVORAgApVzqVSq9CoE1xypSe4FYAV4WIgABoAoJlehYAEaARKYseITQijWKhKkEkHaKT/IRPFYYMikN+lA8vwofy6Cxl6vAs3FerVMqnRvSgfKEWmYtiIddQTqgJWAVt6QQYqxIQ4FnAPvhxABgFsAB60KSGH/LlWEXHgEpf8z4n5edIU0iRdiCIkGLhAETu/NrP7r+yZ00bSuA0J9ICkACytLw+khL8twMs0LfAeFRWGM2YVxoVq0lLqkQnaKo6VS8qjBYsnBPNWzw/qq6EviJktQBuXWE0b/7iaPrcomjK9Jk6ZkRTp8+OFqsf05aLikMPU1+L24wmi8lMp8scnPCMH+iiZTva1qWI8BPaGz4E7X/zm98EuiOplOpAqAhhCdfSXeM8cUmpnV8C2LWCO9Lihejiiy+O+LhNXUqBb6NAqoO1hqdgvy35hrohDcP7c/QA3KHjgOMZ/uhDYHV40qRJQQkePRVJtYJhRzGIoG9CeOIRR50i6BDEafCLTopUdRrorYg/atGfVmRJDyEuhwKhM4JFdzlWGLIej9JkfGS6gL0Ew1P5xc+Cihd+iqfNWkLYXIw8wpZ130ZxapSActNd7GcycJqlfGsVB20a0ucZ2xSGiEpP1mjq18DlyrI5cTCDgCKTVLewGhXK1jZPpaTokbb5kcGDUCrpYmGBHQV1VS6E44kWM4Z8sJweLqC70suWcrq0mWR3SoeMexInUtmiLOnlqOQyYqGn8oc2+qeYwfJ9qJX01+RJtPBEF5EyQPsNL/zjmsiqeMYERExC/Waplthiki4cYUMS+snR6kyupWId+2ILA6fEslVZaB/yC/SSP4FlGTMLo05y4Vm4klqdDDbRT7xf0T9w3lfitkf9Lu5LyXsNvEEXhX6I0dAzzzwz6GL9+te/toMOOijYEiIt17ny6+SZ61VxlJv0WU7fp08fe+GFF4L1bRSS99xzz1APrxt1wFEH1Sb0b23oGKzmSyddhlmxko+Ss9pdul5tpaeGbhtLGuKIRJbNKC0tbd+hrWy4FQSdpE7agoh+jEO5PbSNfpRNcOTGIZ/YIxjwjS/dK3PXIk/J9qOAfo8eEnbKJNkKlvnZN3WXXXapX8XsdBeYDryKuAJfLUY3i37g/ZmyNXT0BZ5T38GDBwel/i+++MJOO+20oHPGM/gm9aRv+b2n6eeG6ab36wYFUoC1FrQzisXdZcaA5dKbatsO9g277777go0g/GCCvOiSggUmwGAIQ4AxaKiX0jeDK8CIgVzDQBiENFADFjIuvuKXwTdz1mDNkMHQkxXiMGDFUEFewT8AohBFIRWtHmCRThjHNSjJH3NSuHgj5viagaxWiQMhyIPhKwZYChz8KX3snwMoCJtMo7gtMEAEOZkDVPJAMcEjCsshF2mfP62/VHzRQvmwfyIoE4gnEshfIFSxgE7Ar2xtkxLXBdimoVn1lLUfPScPhQjgThH51+GOS+AVZQfk8ZwAkfL0W4oaA6U4LqUIpCdACAST13VIPD7hHdLEOySqVEJmMeQN2YRn/lgxQiIxMIuTq5NCfWzuwQfCkJrC0Q984ACwe5/BX9KL8JxBB/8XX3zRWFlGvztGiuJnnXVW6IcoQycdcVe3o2wovfMO0G+lI2ODBg0KG/S+9957xtY6mHDAaCTPAYSExVWr/7M6sFbtmauPCSHNcESibJXap0bPsgVwBf/VvzMUpa/IJ2Ijcj2jb0D40PwkKpespZLwEHpCq2WeOsBKBiZyC3befn6mqAAnVi1jzoC9L9n+iIUNh2uxCnR2gEI/4Zo24BonCVjgOeGmhf54XSk374Omo238+PFhQQXK7tQRwEidCONAywFoC61WWqwmokAKsJqI0GsqGwYMXm5eaBgdgwn2ggBTn3/+uY0ePTpcM+jwnLB8beLCQCPpRVgdGJg/1uCrM0wRw41sfhqPAEvGAQYJOUYODRbglTDEBG8NzArPJQf+MSDKXCgOUAcXs1iudK+klgAs3STACgCrPi1Ch3y4IH8xaz3lyELklJHO6IFsXZEyAEob1+oqh+cUlviKWidbWEARrb3UU/KU6QYNmHHJVC+VlYE2A98oZcYpHDdBxBV7cRuKQ5HkIE0mm5AD3vXxecjzkH4IHp6FeiF5kj9/OIIC+gI9GNh171UIRQihYv9QdoHGTOFiMBee4wUYoESiQaZgWQAE0SYe7GIr3Ax45O9giwGRawfoGPUkPICG/uV702FklhV8bGOD9EI6OaFvESZOPy6ID1bx3er5pWwAPi8nZ94BBj9WfQH6kGSxunDAgAGhXA4cAcm1akfaLkeDYwBY+tBAciprHYHefELkQDvAO/STPQ3iCXGp3ZCBEVA9SEFoLg7aMlzrh7S5jgmfIX64j30zD4NPa/rxtvT+wsrm9dZbzzQlHCz1AzqQHtIeTm8PSz3pW/Cslu4cIFJW+hr2zVgVi2kS6seG2DjqyYFzoBVu0p91mgIpwGrlzc8Axlc8Lz+MDCbGQMJAhwRh1qxZMpfwYdj7jQGSKRSYAgwDoCVFKm2lJ2mODhhDnmxY8YzB3cEVJMoMB+KMugqDNb7IeWI4kOX+isglQ0k89IRg9SNODGqALZkUw2gUgzJ8YhalC5xuGqYVnlMEDoY3AcQslQer50wz1g9oAMcAIoJ8SWFjyU1IV+GY3gvSqvBEvlnY+KLUMH1Jl8hAzzj4jculQTibcARlQlFn/fCM69gjPnOPvz8LyeneA8blXxIluxEgFdL3ROObALBIJgxNFBcXElO5AtX1xIkWCgG4AkwhMcPDiwAYw1/SGKVDvwFwM0gwqAC2cEVFRfV+DC48xxo7hj7ZBJf+hG0rrWbVVjObhwEIwOMDUkgk80Meq9vRb+n7ONJnYAcAArAwaYLVd+w1sVkvUpaBWmZP/ejrWQJTUIC+gZQqpqPop3SWAH4glFoRgJUBuXQyl9PGvQoALwpnDqrJEdpe55jO5ISTh6Sh9S48r79r8RfJNuSadsZyPyYc+vfvb7169Qr85rXXXgt+qCrQPki66DvEcV7jgKQlV5qyejk5YxKHKWh21dh///1tyJAhofgOxLjhmrDJuC25jmnZ1hwFUoC15mjbpCnD6HipGTgAXNikGTx4cNiShGusL8MUmDaZPHlyGIQAYrnSy8kRSMMFaYMGEQapOg3SSYDllWHgCINEGMzFTMKwnYFZPOQ/DOixX/1QomcxaAFiiQGFhAhMCnEqJF0voQo3Sp9zGAYZ6DiCB5660nUYt6TbpfTCYCkvBrogjWBaTxIHhsMQnnIhpdJzdJpIC+FO/BCAwgPRQs9IglgaVjOxuQCJEEFPpKMDHiMvqhLKSSTuORE0vg1nfhqGIf1QZp2TU4yE9WIFeigt/MhHWwsHatUDVD2KacR0FY4Sx1ecogAauY9pENIhWJDWSb4HOaBFpu8ArBgYAFv0KbfkPVX2wtig+e677w7bIgG2mH5G5wobSOwjSL8jPHEB7wysDKh+kO3qdpSVcpIHEjMvL9NVAD70EzHIyzQmUztIspBwEadMNtlypX9Ff4ynpkUn0UGJBRJCNXSvAOLu59iI3kY8+lZ8KEjDNqeyob94awYPPLmIXeLSvVr62duTMw6+Qf+h7wCy2NoLUPu+9hKF1oMHDw59wqfSACDECSA3k0ZLrTP1wvkHB/d8dIwdOzbUFcktfd/BFDTxOMRzGnGdunWPAinAauVtzosNs+JF9q9EH2QYcBjsGGRGjhwZpA1aZWhsmIuiJsbzFsyfFwbCroi6A7PzAZEvMHQKlh4Bltwx6jNUxBAhgB08wjY0MQiANdX7EzFEjuUoMaCIAUA8WQcEqA8dh1V4wEM8kDl0CImQU8b5qBb78xsGPy4yo2Hw00DHdGEAf6Geyo2iZ8BLFAAH+aOfE6cV18zv5I2/AyxtwhziZrxR0fFhNGbJutNAEsfhBDQiTJx2AE6hTHGYAPS4jImmkjIFJUAZdH/iZMhb8Ec3TIsqHRGHKpJuJhX5ArDkyEZHLKcipThMDGABY8RSfTWtCsDCMYg4sKI/IZn44IMPAjhhwHzrrbeCXh/6NWzbxFZFAC3Xa0JyhLFRBk5AfVM4gJL3ewAddWAA5x2gHExXopeIP1IVrHHzDOlWJ02ZI8HNUV3jLiGCcSFiQafgrzN9kGbgDB11qqdfoGGoqHx50NAFgEusJTGXCthYnIZptOB7aO1twDVgY/DgwQFg/+tf/wogC/6DYVj4FO0AAKF/0T5JMNJSq0m9KCvl5xp9Pja7Riq67777Wr9+/QINeIZzUOXnllqvtFxrngIpwFrzNF6jOcCgePlxDI7+lcg9LziDHy8+TBDGB9Dadtttw9ShDAXa1KlTgt7EIn3xh6kdrapj89Yw4GjESA4qIU1+gmNkACzVQwZlKK+MZMTHjawln/zhOVpYGs50zQE4WDL44O/xPIu4HJ7Pf4WIR0JFApwBLcJgqGukZeHjM6AP/QickJa0jJRnLJcIefHDs1AXpVAbS/OYIorBSShJLOmKMUlc9oCE4mf8OsAiuQBXYLahavLJ5EFdgU3JMJSXADHwCZehPK4hFoAo6YRIQEQHWNRWnvqPW59cw2SW/JjuisNR11BspUH9s7NQUBcICfpqS8AkfYU+Qn9B2ikDnvb222/b448/HoAVUyMor//4xz+2bbbZJoRlsCRe8nCFc/ohzxmU1qQDXJEnfZf+z/vgHx08o+8zjQkYBFgBspjapK5DBm+gbYmIo16pXcCZZqZ1AvisX5Ua7sL0szc/04M0R+hs4UI/cUPGVaW9cHEgXUB89+Ai3OCx1GXs0bp+4T20NW1AWy9YsCBIsFjVPEXW9ZlOQ18JgIWOloMq+kxrAVf+btAy9BtULJDOod/HCkoOn6YmDOHpd5xTt25TIAVYrbz9fYqkIeOC6THgJCUSDDg49CR23313O/HEE8O2NP/+97/tgQceCFOIldpomYGR7dVgJm21RD3JJpLXMYIgRQb3zJNwqkcE8pWH/n38iQEZgUJADT2Ejaf+QljdhUeZIPEJgBWH/y+mBTLhERnwHwcLqXIZD49cEC7OHVlYfYlDeC+vbgCEOgWJhaLhAnQhCC5EjFOOPfRLNI7MY4KIw/IrpwchuEPJGASFMIpBeakbQYILYYkb1zmGY7oN+QLQ4vD1NRA4jH10kovTxS/2r5PukKdNXij+AyZNOmTcQU8GQKbUUFB+5ZVXTAYjTcY67dNPP7WjjjoqbLDM6kCmfhhIiUP/8ilABkr86IveH+k73wauVscgRB5IapGc8A4kpwnp+5SLfJCoMaWJ9IGBEaBVXFRse+2xR2i7Ok0V4mSYSsi6Oga8AYTGPWiJIDGeig06h6HPxRSPGzkkEV860aF1kGK5B2e/XvoyE7tVnWj7ZDtDZ/gM7YHZDIDIq6++GsAtenEAdeLQ5+hLLd0l+ygfHzjqiz4riyhwMkAaNgwnrL8LyXghUPqzTlIgSx3BR4J1kgDrYqW9yTnDEHAy1BgGHlbIoKu12WabBSXOffbZJ3yxMbg6I+XsA1etBqMc2W7ifoljcMfF0jXPIwaBsT+/1dVSIM3Vl6yi6jcMhPh7Wg4a8fsv573Ws03cJy7BKbELQMRv62FLItlMmTMSN8bOJbXIjJEeumGeoqObhSBIwHLJQTR4IpMCNMVTeFlaoQn9s3IyA7SXM4SlnOSuZxJEZWbwtCm0JFMClDmsdINeQsHEbxBV8bzkpBOnz1teq733CK3oVlVZF6ZxGCgYBLFhxXQgAOSQQw4JBwMigCkUKdO+3jZ+Dg9b8E+gscoO8OIaAPDII4+YjGOGJfdHHHa4XfHrK22joRsHpfdabdScJ73E8IUhaskwq/S0tBefztXVldZW05A5mQZx+jdafRqFfhLOS9ojtGmjEdYeT95baM0ZlYRTTz01TM3K8KydffbZAWwBfnF8zLn0J/m+N4X0c0UoniyTf7QiLaV88Eb0+uCZvDPwOY5knBXJIw2z9lIglWCtvW37rTVjkIRpcGbgQSH1+OOPtxNOOCHcM5Vy3XXXhVVjmHyAeSD9WlpaECt4+tddDKYYWWIUQtowWx/oMP0AA8I/R+AghHQEQSz5u0teu1/9WcGQfpEuLoTNRA1pesD6m/hiKWmRhwnnTMDECWjCgVdcUL/BQy4TVpnrMvFHnTNlC2ddEzj8hbDc6i6p35ZJi/CxC7mGMBgCVeQgUcTgqax/x5IiAQEYPSFZNMA5Hth4jt0exYP2oje0ZlPqmppa+2Dch0FKdeONN9oNN9wQvsZHjBhh55xzTlBa33vvvcOG4rQp7ZlsB7/2c6awLfZEX3OJig/qTOkwZUWfHitpFrpCu2IcU1Pj7TSNuFgbiLfV+wAgZhEIdEUfK08fFtAZ0Em6OQCxZTki4cKZHz+C71r/4+8lgJ0pNWgNiGe6lhXOgX6SciLpdJfsb84vmrufUU7egWR58EP6xhQo0lB0sJgRcImclxnemqyf1zM9rzsUSCVY605b19fUmR8eMDVnDDAOHAyFQQklZ1bMYKwRnRwUhFGMh0myRHmEBmWWYbtSfYic+WEQgsHwLIAADUzfxmwolx+eFmWCYXE0HOw9zLLOyXouK4wzw2U9/7Y0eO7lW1YaSf+G9Uvmn7xuLA71x0Fbwvo9fg6UXcqIH472RYowVque0IdBMbdz5862h6bGGOiQVDJtg6Fa7wdxzPjX+wR3yfIlr5PhW+I1Kxr5gMBBD1eGhxYYSGXRB6sLMT3BQAkQQ1kfXUTaywd+aJtsb79uiXVuqjI1RgP8OHD0E/rQvffeaxdccEGwxcdHGxIf6Jt0DdMiXrKPJ8M21TXvGnwrWRbeNfoI/UZ7YAZeedttt9nw4cNDfYnjYL6pypnm0zIpkAKsltkua7RUzvzIBAbIAIJzUT0MBMbmgIh719PBaCNmHtA/YIDCzhCGTVGcx/AeZwAY8WFK5OXpkI+L/v05jMgZ6/86aHu8ZH2ox/+aDnFW1lFHHHk2lm9jYGhF8qJOpA3QpV2gF2nhnHnTLj4AuB+g+OOPPw6K6ehQMYWBBIGVXCwpZ/Uc7YVhSOyk+SBHWpTf24q8ObhvWK+G9ytSn+YKk+wj1BFa4gfdAExY5gZY3XLLLYE2V155pY0aNSrQBZpT12QaThPq42CtuerWEvKFNrjG+gTPeN/pm/Pnz7c777zT2EJp8OB4yxkWHhDG6cwZ53063DTzj7c97e515Jqy0v5nnHFGAI/XXnut/fSnPw3+zuM8XDNXIc2+GSmQAqxmJH5LzdqZCQwFZucMEH8YDhKBmTNnBqVovvS51uan4Z4VaOi7sDQeJVemHbGNgxi9MUkXTMqZmA/u5OmM1595GSiTMzro52VyWvLMGbX7NdWZsnLgvIx+xs+f+znpxzXOy069OKCJgyeee/owccAXAAGTG0xzAXihPdMyGNUE6GKmAAkVNs84sOafdKSDayj58jCen99zTtYp6d8SrwFV1I0ye128/OjS0CcBpJihuPDCCwPNLrnkkjBNjlQPehLf26BhGi2xzk1Zpm+jB33Y+zQ84uqrr7bbb789SLCuuuqqYBAW+tKXXYLakoAr9fP+Ql245vAy/uUvf7Ff/vKXYZWqNoMO7xv8y6Wky3qvmrKN0ryajwIpwGo+2reInGEaDmgYzB3kUDj/EoPJwFB41hjDAGRhMZ7pQ5Tl+Vpl01fODGIYoCQNJCmALaxpYwEZ0AUQWB6TpmzuPJzfc26sPI2FS8ZZndfOfEnT8036QV/8k894zj3PfOBuWCaee92hIyv8AK9s6I0EkVV/PKdNmPIDVCGVAhSwHB5ghb4cixNwtCX5etnIG9eQft4fGBSTfSEEbqU/3o8pPtf0SaYMqaMP7PRh9u+84oorAk2OOOKIALjoqx6P8NDL225toU+o4Br88b5PFhMmTDAA7HPPPRf2rbzppptCP+UZ4eif3q/9nmfN5ZJlSF7Tj+gP8D2U+JkupC7or1L+xj4mm6sOab7NR4EUYDUf7VtkzjAHBh0Gfg4HVsnBhK96wvGcsL6pL34wHZgkoGqqrH+jCMo0Il+vpIXjjGTBHWmTBlNXHAADAAOSF+6X55JTWw4eCA9Q4Ej6NZYO5V2ecyCyrDDOdMnH08KPA+d+XpZkeaAX9wzu2A8CnAJMOZiKZVoWWlNH0mNwd/oCEJjeY9rPJVUALAcA5E3a0NrjJcvFc+6hfZJWyXYmTGt31M3bADo6oGWA5EDSgL+381NPPRXMUgBgMU1x3nnnhelV4iXT8nfE027tdFqT5Xd+weIY+hdmYS677LIgNWRl4UknnRQ+vLwM9Ev6Lu9HS+iPyyoH7xb9hxWpTH2efPLJhkSLstM/KDvPU7fuUiAFWGt52zuzWlY1HRQRjgEEpgCDwCUZC8/9q60h0yOeP2PAISzOr30QgunwxQfoQgoDoOAaf/JiEPMDAOF73we3Ao0AAEAASURBVAEQYM4ACqQ1rjvElAJgDCZGeML4NEMowAr8eFmXFdRpsaznDf2pBwM2BzTBDAJTqiwWADABPAFU3OPPNeFg1pyJxzVSFs58CSORQtKHVIppPiR/0MEddfADv4Zl5p7n3kbQ0x3+DcP7s2T7u19rPFNHnNeT/sq139P/6Dd+9unCTz75JExlMXWI8jttg2sItoJn+tMoBehz3t+4pk/BD7CNhdI7C2juueceO+yww0Jfp00IQ5zl9c1GM1tDnrQ7bY6jbNTD+wvlZHr+tNNOC88xzMsKVXhSSyl/KFj60ywUSAFWs5B93cnUB7dl1dgHOb5yAVxIu5B8cUaKw5QYTI1BEWbmkhvAFPdMO8KwYYAwPQAJZxgcQJBw/pzwHMnBlfCkj+PagRFxOCg/DJUDR1zKAvghrF87ICIc/n4PkMKPwZs6AqgAWS6ZQicKyRNTURxMobrOGhI8BwOeN+XBjzOHM/5QuPRnpSgAPWlr2g2a0ncAAL/73e9szJgxhlVyJC2suuSZ91nPjPg40nDnbdTwY8Sfr0tn3hXohuNdgyZIbAGy559/fqA7IOuggw6qDwMtG9KZh/4e8h63BEd/YQqf6UF0sM4999xg+sR5A7wodesuBVpGL1136b/O1xywAUiAAQMwBg0aFEwINCQMTJqwTN0gBUOxHukQJgh4BnBhU18/CAuTA8DArGHI5OEH9/gDfNBbgvEDigBZSMiIC+AD0PEMxu7giTN+DKKUgWsczJS46D1xJi0kTkjiyIOpPKRRnN1wKww6OZCQpg8i1ItnHD54c+2DNnFTt+oUoP2gL/3QaY8ZC5+ufuihh+zYY48NBiV9Y2vCO3DwNqI96Ie0ewp8l7SL91d8oBkfPbwPrDr+0Y9+FFZx/vznPw/vDAtjeAegIRJe3inoCr05ksDK6b8kp6a/ou19UQm85T//+U8Aj3z48Sx16zYFUgnWut3+Lar2/tUHI3XmxDUMlwM/Z7QwXfySDNcrkwQeACjSBTzBsDm4xo+BlYN08Sce03iANqbgWAmJcwBIXgwWMH0GAM5MUbqjPDjS8/L7Mz8TxvMlPy9/sm4eljPlXNazZLj0euUpAKiCxrQt/QXHYIkfQB4TDn/9619Dv7n11lvtyCOPDKCZ8N4/aSf6g7uWMPh7WZrzTB/ngE4478/e7/kgYn/Lxx57LEgIMeWABJc2SdKTuLw3SbBGWs0NZAHUqC6wgpfVhGyI/oc//MGOPvro+veWsqdu3aRACrDWzXZvMbWG+SYdg1rSAUg8jAON5HOYrjvCefzkGf/lpUEePlCykoxVTtjowTgiX9ueFvmQH2nB6PFngEgCMMJ4fpwJTzgHhsm0CIsjnIMzH4g8Db9vGI/nuIb+wTP9WWEKeNs3pCeDN4M87c+iAzZGv/TSS0N7M3XIKkMkrkz1EqYx1xAQNBZmbfdz+ibriZ/TBrqjCsC+qGNlDBddpssvv7xetzIZz68bvhvu31xn5wmAcDZEP+644wypp9exucqV5tv8FFiiNND8ZUlLsA5SAICQPCABDJjBjQMHyHBpQfDQD8wLaQP+/szPhCfN5Nmf4e8M2gdVBlMkDoRnag9HOIATeXBQFvLEn7Q445B0MY3oX+SUnQNHOCQhpJOM4wMM6eFIi7y9vH7vcTyvEFg/Xm4/u396/t8p4H0MGifpTJsBnGh7pJRsIcUAisX3n/zkJ/bHP/4xKGgThr5DW9KuSEe9XWm/dd3Rp3HQBDrh8ON98T7PlDlSQky38IHDxvNIlHG8m8T1dsKPdkre49ecjveQ+rCiF9D93nvv2VTpkdIXUrduUyAFWOt2+7eI2jcECs6AnQnDUAnTELwkpxB8gEyeG1Yu+czTIwzpAIRwDAIMqjikEz4VSFkYMCmbl6chk0+Wj3A48mmsfqSVHIC9bA6+OC8rvof1PELA9GelKODtThs5SKIPMLDj6BvQGeC93377hRVvWMO/+eabg0SLjdFxhKE/0F9oV6aOUrdEKd37u78L/g55P2eF7N/+9rcAZrGKzpQh7eEfJ9DW30und0ugL/3E38PNN988AHFUDJB+0xdSt25TIAVY63b7t4jaw3Sd0VIg7p0R+6AHQ4aROTPzODA4mC8HYT2eV8zjN/QnHQc4fGkyIHIGSMEYUUwnT+J7+sky8oywST/SdCDm+ROOY1muYfm8XMl6UnY/lpVO6r/yFPD2pT9Ad5c6kiJ0p2/Qz1gwgfL76NGjwxQy04asgkPvhjamL3h/SIL/lS/Z2hUT+kInaAqdoDt+rLRFj4lVmii70wZYeX/iiSfCwhaoANAivNPX34/mphDloiyAP/oHivtINTHX4BK75i5jmn/zUSDnCrnmyz7NufVTAEkL+kACEUupU2l6L0tK5CZDlnoaI/lM2EhhM8Fj6CEdqHChUMEfJgwwQTIgr/AsziMADd07cPFBESbH0RDMuF9Df6c76ZEGAyLgCNtHMHb27jvwwAMDs/S0iUN4nKfnZ/z8GdfueJ70T4YnzPLKRzzCN4xDvMb88E/d/0YBBu0kKGZQ9DZxAADgoo+wMpVrVhdutdVWYXk+ZhzYBJ1Vcdtss01oa9qNNBl0Oa/LDlr6R4T3We/T0BRa8UHDmbDYewO08A6yM8TWW28dVtwShufEwQG0uG9uRzmS9aF8rCTEYv32228fbGI1dxnT/JuPAinAaj7arwU5A5hqray8zHLb5FuWsIfGIMtjTImkQ1FXbpXZba1CqIn1VVk1MqapQSdbg06tAFSMs2BQMWipk5Qgysq1at1miY9KbmOR4sR8VNd1epCtlV7V0l3KkfJ7QHQBka004HDmyCAAwwZgvfTSS2ElE6vFfID0cH5urPH8WfJMuIb3jcVtzC8Zr+F1Y+FTv/+dAg0HaQZIaI1LPmMg5Zk/Z8pwr732ClKVN9980zjwQw+HPgNQcykW0i/i4Rw0c43E1PPwPPFf2xx15PA+nKyfAyXOOPQZmS7kHikQCwzYQB5TCC7BgpZOt2RazXHt7Ul5UClAikUd0COjDvvvv38A5d6++Hmc5ihvmmfTUqD5PwGatr5pbmuAAu3btdcUijaBlk5nh/bKALykAcZyZbwxEqDSbZkGGVxuW5AT024xQ62qltXyynIBLwGcXOm7aGyrqawKUi+tNQpgrFIDUVSlpfRItWq1f1/AVLkmn5Bm+pNSYE1TgAHUwRV5MQ2EIVi20mF5PgCdFWS33XZb2BYKSRcSLAZUJDIYoyQMAy1GNnGpjk68EARaQFuAKCBl0KBBYU8/rLu/+OKLwXAnNukArNCVcIAUzs3t6BeUBUc706Yo66Ps/sYbbwSbfbQ5gNsBtYND+kPq1m4KpBKstbt913DttJqnWpue5mhbixzpH2k3iexYqKULTQ+iY5ErS+r6yxUDjfQsO6dcZdIUSk6+VYk/iidJ4oUeQ2bPLvGqvDb6Qs2qs+o6rc7KEugS8MrNUsBIUA2JlvKrFBIrUd75fM0qRf9CXNkKwyRhfJ9++qk9//zzgckffvjhgWmS5qqmv7LlSuM1LwUASMm2d+kDfkiqMBg7dOjQsKPAVK0cwyI5jqkut5HGQIqOkQ+sbrzWdf5IK5lH89a46XN3CR/05BqggkFegArb0CAdhIZIgwBgPIeWLhVs+hL/d460n/MQyocx5Ndffz2sOmWqEHBIGO8DyX7036mlPmsLBVKAtba0ZDPVI1tzebVh6k4DkeROWZq+yxLzs+oK3UmCJd/snDZBqJWbLfRUVWgliwqtuqZAUoBsKy2rEmMSWCrWfnySgFWUxMuzc/OlQC5QVVJWLnAlQFVYbMWSAuQKCOVIBF8t4VUbgSsmXlKA1UyNvw5k6wMhVeUawJV0DPwAA7bTGSTJy7hx48I2O9hHA2BhyR8lbiQbvhclgy3gioUUnv66CrCgJ6DDz4ATQBR0hZ5Igtgc+rXXXgtgFkv6PGtJ4MrbkHJRD8A0kjY+1L755hsbOXJk0NGjnkxzEh7nYCvZn9LrtYsCKcBau9qzGWoTf5VV11XqCy1WGK+tKLPRjzwsEfnb1mfARta5Sydjmi8/N8s++fhDe/jRv1ub7E5iOv1s9BPP2Ntvvm3jx71tUyZ+Yu/r+SdfTrKcdt2sV89OVltSZc8/+Xd7/LGH7MXXXrLPpsyw7HYdND3T29pJqJUrXiWstcoSAJgeDC+VYDVDF2rBWSaBj0sgOLs/AybgiWk/lukDtAAEr7zyStjIHIC1ySabhBoCvtDvA3C5nw/Onl4LJsUaKZrTEjr4ogJAlgMu9LGwNQc933333aDjNnjw4Hqw2xJAClI36uGgjzNSSvaz/PLLL8PqSCSahKGO1G9dbe810olacqLq2KlLKbDSFJAuVYhbF1VLB70qqokqoqimNLrmkp9EUseK/nzb/dG8ktrw7JtZX0aHHnZgNHjgoOjdN8ZFkz79JurUYf2obV73qHf3HlFBx7ZR+06do933HRU9/9K7UWlJFJ163PejLnn5Ud8eXaJefbpHnfr0jY499cxo3IdTpJYVRXW1OuriMqx0JRRRjC9Ef/jhhyMZk4yOOeaYSKvGQtqrI/1VKVsat3kpQPs31gfcz/sOpZRkKtK2KZGAVqT96CJND0Wy6RT6l7ZQQXQRydJ3JGlHJGOa4ezpNG8tmy/3JP2kt1ZfEN4/6S5FkvxFsu4eSfIXafuqSIY869/X+sDNeJEsv8BW6CuctQF0JLAV/eAHP4i0IjKU0MOu623ejM3VpFkzu5K6lAIrTQHxD4ns9QUXaemgdKQWV5ZZrfyO/84Rtsn6A+yvd9xjb//rPUmZSu2F556wp58aa5tusbvtsMO21r5NpXWV6tV52vD1E0mmZhWX2/RFC+3xJx6z/YfvYG/84x/27BNP2l57728fy3jftFlz7bmXxmjj3aOsf79+Qdl9pQueRkwpsAIUEDcO0hI/J6MghdBAWS+50OAZdG2QTj311FO29957hz3qsPz+yCOP2LBhw4J5h8mTJ9sHH3wQFOWT6a2r10ytuUMihUI4DikQ0h6mYLE3xobbkyZNCjayvvjii6UMj3r8pj7TL1xy5XlTfsrMKmT2VWSqkHLjXOJGX0nd2k+BFGCt/W28Bmsow4pay5eTo0k6zF5JI6pdfoHW/tXZ+sM2s5NPPFZmD8bb7JkzrKK82F57Zaz122ALO//CyzS3JyvNAl3dC6SsKntZ1dKzwva17CJbh47a/y+3zkoLZynFChs0qL+17Vigq8i22GJYMPLYs7umEVIetQbbNk0aCgCiGBQ5uGZABVRx9uc+WAIUGFwJh8mGu+++O6wsRKfoR/qIwF4WZhyYhmb6KHXxFjroK0E76AQw4d5BltNb0kC7+uqrw7sPeL3jjjuMlYXN7WhrHNOElJXyo2NH+bGXBsieMWNGAFiLFy8OU4SE9/7DderWXgqkAGvtbdsmqBlq7Hx9arDRf20APBjB0lFRaj884xTr2bWtvfjsE3b7X+60f777sb7gd7bhwzfWyCWrzDVFVid7WSUVhVpRCODSF574VVm5tqrJqrSNhq5nQzcdoK//e+y6626wwsVlyibbOnZoZ0WlMv9AhJi/6SJ1azMFADEAG3cOavy+qc4OuHxgpRwMqu4ABwAFnqPEfs011wSJC6sNr7jiirAijnqMHTs2RCGcp+VptKYzdXXnoIh7b58kkEheE4Z7l/5wxvSFO+iIA3g5YOknqTV7QGLklX0hWbHJYgLy9bShLWAH52UIN2v4J6lXRVm4p05sYs3+lYDtqVplmuzDFImwXvY1XMQ0+WagQAqwmoHoa1eWACwNfJnlfHQoGWXAUJC17dzeTvveYfbhu2/YTTf/1bp030A7zX8X81hy1dZekqqSqkq776EHbc/ddrHtth1um280zB564EGZdKi2Lbff1i646HxJtPLsmisusz123cWuv+5GW1hYLr98GSslnViSwFXq1j4KsNoOB4hBiuQDKGcOBuDmPBhIGSAZzAFK2L4CKOAPALjssssMycVRRx0VlOC5BpTMmzfPxo8fH+IRt7H6tIT6fRttqSthaCcHRZQbtzrAA+1OOqQNbdkH8rrrrgsGPe+8885gjJRn0JAtjegjHicJfEOBmviH/sCqRxY6YN192rRpoV9QVsoM3VK3dlMgXUW4drfvGq6dGCliK4mSIsw1SJqEJYY2WGbnIi/Ldtx8kP3jyaftownzbNRRp9k5Z3/X8gWwsrPKbMGs2faHux+zfoM3tu8eMcp23WYz22TohratgNXgDYZadp6M9m0w0DbdZGPbYPBATbG8ba+OfdO+nDhFg9WWWmXYRQIs/uKpnFWpLEwc5pyuIlwVKq6ZuAxUDEYM3EgF/MCfNmvOg3J5/pTLy4Rk5dZbb7W//OUvwXQD0ouJEyeaFNsDkdh2h9WH2HYiPvE8rqfX8N79W9KZ94ZyAihxgEcABFInB1iUN+kI7y557X4Nzx4fwASNN9xww5AnKzKl8B6AK36EIz3yb25w5XUASC1atMhefvnlYJiW7ZRod8rnfYewK0IHTzM9tx4KLJFtt54ypyVtMRSAcYqxyo4V4IrvVqlWBZlSlC2Jg5hdhx6dbJOBfWxacU/bYbd9ra1mASqKSjXNp42ZxRCj7Ha206572o/POcu6d+moBNqErXCYbayp04CV08H2P/Qo23uf/UwriOxv9z1mT//9UTvm2ONt46GDjImEeBMSXaRuraMAAxFTQAxAPigBUph+w7m0pLkqzmDOwM60FNcONJDsHH/88WE6i6X6mHEYNGhQmNKaMmVKsImFEU2vmw+wgBJ37uf3LfFM3b0NaB/AA/cOcjg7CGtY/hWpHyAEUAV9oS30Ik0WDgBitTLTLr74Yvv9739vI0aMCJI0yoDzuA3zbcp7AKdWJNujjz5qzzzzjB166KHBLhY0oV6pW7spkAKstbt912ztsKwea065JpaYhrwEuCrrci23RoNibZW1kxJ8n74DbMNNNg3liaSuLq5rBe0LrEtBF1uv7/qW17GbwJXSi2QvS5bcgWu1Yt41bVGa14RiVGTHHH+05UlJ683X37KS8jpbrGS6i5dq0WLq1lIKAEwefPDBsPEvVWRAZ9BCQsKgy6DenI5B0sEE5fIpMwcblA0wyNQggyqSK6ayKDv2si655JIAHpNgw0EWfkn/5qznsvJ28MP0HfUEBEEH6g/A5KPIJUvUxeu2rPQa+jsIIT3yoN3xI60zzzwzbEH05z//OQAtVuwhycJ52IbpNcV9ss0oL1OEO+64Y9hGCYnbvvvuG8Af0q3/lR5NUf40j9VHgeblTquvHmlKzUUBQJYAjjBVrG8u5fXgtCowyJa0zY3VSE9GOlXagTBIuQo6yUJWxWKrkJX20pKisMJm7rxiK1PQ6rLFUnyvtn4D1rdXBaQ+nTjZDjpwpPUpyLfpX063sa+9re15TFuT9LB28Ydqc9U8zbcJKID05+mnnw5SEbZPYTNdJCRIMpBkMYA1pwNQLFy40Hr06BHKhC4SgAsA5eAAy96sKiQMqwjxB4gxdQTwYkAGhOCSAy7+ycG6Oeu5rLwBMphT4Ex70DYASKbaMa7pBlWXFX9F/EmTg7aGPtCPvFild9pppwXwPWbMmGDpnX0hB0lSCHhpCY52pT9gzR0JFnsrsgXXFltssdQUYUsoa1qG1U+BFGCtfpqueykKYAlfyWn5OpvjZEkXQogrhwm8Kk3x1KAnUyEwNdfKo87WTuArS1+kdZJuVVWX2tP/eNxklUGSqzbWrYued8yxg4/Yzz7+5F277NJL7eVn9rJhQ7exjz/+yl5/533bYfdR1m+9nqjSS6E+dWszBRigBg8eHDb/3XPPPUNVGbBcitES6g6oYloK0Ee5ONzh13CwT05dARwaAilAREsHVl6/xs7Q44ILLghSLOqSBI2NhV8RP2iGFAt6QhtAHf1g2223tYsuuiiYQkDSSV8599xzg/V3LOYDbJvTUUbKvccee9hOO+0ULPljlR6ARds7sG7OMqZ5rzkKpABrzdF23UgZZKUjHlIAWFIylYGqqA7oI9+8Tta5zwDbqHuB9e3eQeDKrKi42Dq3b2PtCzqLQW5tU6bPl42sl6x92w5WVFJsm2+5ie03ag876aSTrHTxfLv37vvty0+nW/sOvezI7xxvF136cxs0pCvZhmPdIPS6WUskREh6mHZi4GZAYsBicHKgtSzKBKnqt0wfsx7DHeE53PHMp5/RMeTwNPkgoIeXqUwdCqQ7KOfSFcraRtPclBGwVaGto/K0YAOQ4GEqKqrCdJqMxCshzJ0grdJ1XWYajUUiIU0Ha3q3lH9WmJbniYBZHETX0mXU5ujLdsnPkDic14M4pJOs99LpJOP6k7gsHhfQQ7sAMtlvEekd+lH4NQau8FtRAElY0kF65UAWuuJPP4DWw4cPNyRXTBkyXYikEyOfmMZY0+7b6kJZKSd2vNhKCcV8VhQigWsIvNd0WdP0m54CKcBqepqvPTkyGMF/dY6HAYaJvDBQ5KBPpcHCItkCuu1Oq8vWsmQGCAVv17Gz/GutoN+GwcoxoGzJYJFh9vIQVLPLLr9Gx7Xy1HJtBhLFJ9ngdION0xVl1plYS51cmuCDIWkxQODw456zD+bO8PH/Nua6VEbpzf9EAWiLo318IOLsgzZnDm/7OPTSWQAlGoMHhApdKERSqHBWSHlKbTBMY9OfBZFUAF0I1OSIUwZdQN2yXi5HoIjHHToIXBFf8Xy6sl07TWXpYU4m9/wcvRMKkh0Mt+lCLic788YIgCkZhVRfIyGtxg0JZ9EHVSafglddCeeAL66ZfBxwSWpMJqEqmRTJM7jYM75WOG7jPBWFGw4CC6QtFTTkL3+cPyAPpUF8HGVun9s+vCO0GVO4GAD1NvP3hbDJ94V3ivb7NuftSzhXXk/Gc+CF8jhAHOX3K6+8MphzQGJEfAAOeQN2OePwXx16WsnyhYQb/EAH5x1MDT733HPBiv/YsWPtwAMPDM/4iHBJl0dfUfp4+PTcMinw7T28ZZY7LVVLoUCGiwf+HAYUuhRThDppsIiyNdhoYIER58LkAoPjixvTDvGmrtpQUHpXSw7uo1rpXdQyGCicJgPDF7YGgCwdDEk5UXxksl8t1PABgOkHGDdMDgdDhwlyhkk7U3UgtloyTxNZrRRwAMDZrxvNwIGDnxWo/pKLRGQAFrecQ6D6gHg05r41QDL5OAGiNBItUYylM1pO2PDIn/u5PjYpNp6q3rwQqj5K/UV95BZzwTvp7+nRRx8dANbMmTPD1jpsT+Og3MEVQMZBlgPiNV0ZJG/wDLZK2n333Y1tfpBk4ee8BBCI87pQLy/nmi5fmv6ao0AKsNYcbdOURQFnIss6w0iWdywrnvuvKpGTDI00AU2I75n2wHGPFIVzQ0DlX+mrWoY0/uqnQAzzYznPcplc/GWAKKbeLbn0VOJH3Hnw+sBcLIlQ7y21dXnzx7mREjQSJ5S2PgPPLU6/kRT0QL6NplNfjJW8aJCb5+Hn+lQbB2j1j5vowvWxkJ5pY+WwLdHHH38c9MC+0h6mON5hJFb+oeTvd1MU0YEc/AVdLPTC3n33XQMIAqySZUmCKudNTVHGNI81Q4EGb9KaySRNNaXAsijgQGllz8tKd0X9Ybg4Z2zODPFjSoLnfP36GX8cX8Kpa+UUCIABFpgBKv8FIPQo48eJI5461EUATZl43C7lMml6mPrzUoFCgh6yPr36IOS0dLkIG0ty6wPFF5nCIWhaLuQhgA5NeivlRMj6+Ev5NsgkjosnwQlJeZJT+zxraufvob/HbKeDLtYhhxwSVuxhH4spS/gLIAvHu95UH0eAJy8b+SLB2m+//ezzzz8PVuiT9OI55XSXvHa/9Ny6KMA7krqUAquVAkmwtFoTXkOJwdj4uuXMAfMFVMEcuXfJFZI2d8mpBvdLz01PgQxmqM84gxUCCGjs2gMSLzgPpBv0poAoS1o5DuK/ABOmp5cMgf4kjud3S87LSmlJeM++Ps3goXhBt4opcvSiEmBIiYeyo9TukZdkGK7QVVw6RiZAiLMk7wbRMrfk6fCpQYj6QjaaeoPATXOLBAjg5GAEqQ+mIc4///xge+quu+4yDsxhYKcLO2QOypqihD71R17wlO7du4ftc9AXY5oQHgO/cfCXnBpM8pumKGuax+qnwLI4wOrPKU0xpUAjFHBQs6xzI1FWqxfMFubslsFZlQSgojz+LCnCd7AFU3SmvloLlCbWZBRYCpzVgweyT4CsehADuIrlTLFaum7CsyTYSF6Tjlw9kotvl/5lNVy8shBEpC6nUwypuObQ03CEG3nEd3Ec+mhwKgdX5J7xif35BVSFJ5mzdBeDd/jN/CwvfgiSjNtI/GRazXDtQIT3lHcWIMNU3IUXXmg9e/a03/72t8GSOiDGjaGiF9UUzstGW6F6wBnle+yhffLJJ/b++++HYuCf5Cf1bdsUhUzzWGMUSAHWGiNtmvCKUACmsrxjRdJYlTD+hemKqBiAhEFTJl+15F+X5OOMzxnnquSdxl0TFMiAAQcVAjCsWI2BDHAl8ZdBI5ziS6RTjUioAFJyYXGFnjdkmg0lTCGwJ+rn4LnkJ46jsgoAkacjIyaxJI+JA8aF0rXC6DqejkMFXTAsE2RJisu7ivMJmTSc0wsAbDlxHaBx9mvK20Ic76NLpPjo4UBKhSSLLWqwkcUU3e233x4M1npY/1Ba09UA9FEW+Il/lG211VbBjMTXX38dgB91SPWt1nRLNE/6DXlF85QizbXVUsABx8pWgPircqxsvh4PxoY+BNuWzJ8/P4AqQBeAiy/O8ePH20cffRTs+hAHRukuKdlyv/TcMingrdYQXwAV/ACA+ASZh3esI8NuCqlVsDr+69myqlwPkELU+lDuDdTLUv8PaWcKloFbibAJFu0R9RSY5ytr4xrUR2lwoXKHtBORQ4hEuisEmIi/vDQaZNtEt7yPruMEeHIplYOsH/7wh3b22WcHadEf//jHYCIBcIVCfFM4B1XwOC8nZd51113D5s9YdsfyvQOs5MdcU5QvzWPNUiD5lq3ZnNLU10oKJAHHylSQ+Ct7/K/5LQvIsc0G1p9fe+21MD0Io0bZnS1Qbr75ZjvjjDPCPf4wSf/6hXkuK82k//9azjT8/04BQE898CE6gCgDisrLS0HGIVHakHV9sgQSzC1oF6cAG4AOFTWyEi6wUYehXPnrFFwwBqqrSM/rnZKrVSQHRMT3flGf4BLkVh+Ni1rMkDhYAfzUkhEfGlo8Ea5YRBEXGThXoi2lvJRVVYSQhFV/YUpMuyGwDZWDLMqBq6ZiSRcqo/09JVHBVVfzHPYfF7KicsmUWXlFbAeupoZn1Js8uYhTj2cZs6W3GE+lxw+b/5cPI6TPvHtsT4TjmqnCU045xV599VW7+uqrg5kEnqEOQH/wdgPcQFPi4Hi2OpzzN9IiT3gLeyZiB2vGjBk2evTo+mxc2uVlqn+QXrRKCqQAq1U2W1poKLAi4M6Bjod3ZudnpFQwO5ZzYwUanYguXbqEtJ944gm79957g0Vott2AeeMAWaTLl6ens7xziJT+NCEFYmDgGebJSmiUmaahvWlL2q6inP0CtTFwGEcFPgRUokg6PDICWiPPjC1QnWXyFvAVjOcKmMhGG0NwpLixPCtmo1nKp07AJgAQ0BfeOqrKKgkYHIspmF5GFlYTVrUp3+pyK14w115//TWbPG2GlQjfqItpqksLLxSrbXuBhaoKqy0rDpbSv5k7T7slyLBpXr7lqgI5yqNOaWWy0/ZTddYmNycAOTKtLCtRAEUQKKSMFCo7J149y3NVWttUSadQmZWXVWuPzzaSBGnvddWXdLPC5utEIwHAW1z//HzSINeW6XgnATO8r2eddZZhjJSPqTvvvNNmz54d9oN0FQEkXrzfrh4AEFodagAO1pxCnibW5vfff//Qni+88EKQlhOGMuP4eEtd66dAasm99bfhOl2DhgysITGcYbk/4flK5OCaqYK99trL2OeOVT34M/hOnjw5LO9m1c8555wTQBZp8RwmyTVfyf9r/l6O9NwUFBBikBQiR0BggaZ/v/56hr0/7j/GBtJMBg4cvKEN23IHG7LxhtazR551EGAJw5uitcnXNixlmtZpLwlSSYV17gCaEkjRUVNZZSV1stOepz3xNA66nSuATmZ8jMFIpop57eMNqX36h106AU5tAGRVGtjb5VnRzFl20EEH2mk/u9QuufgXVqn5vw4d861IQC2fhLV1Tl1ttV35m99az37r2w+/f5r16dFF0peKAKYABoXFRZbfrkBgSQBK6cdq+ZLGynBulQBDXptcAascxVHthY0AUTnSq8oScOKP/3btMAqsSxWwqoqJSAE3xYlRI1IzgGe+SXgVQGCmii32hCQIxXaUypFET58+3f70pz8FW1QXX3xxAF+8y9jSwkFHQDC6mLzrq+qc/9D2pA3v4Brgt/POO4cVj+xNyAce2+kQBsmZA79VzT+N37wUSAFW89I/zX0VKeAMbFnJAICSYbiGiXHg0LUCZP30pz8NoArFU6Qc//rXv4I+1lFHHRVs6rjUykX3MEiu8U9d81AAHSTAAMNg3JqZARH0AoRR24N4qkrL7IZrr7P7H3rQFiwssvYdO4Qpwjb57QWe6uymW26y4447wLLyaixP+zBVaUouv0M3DbKSXAmpdCxoq3yEKCTdiirK7eqrbrRug7eww6VEnZOtjcsl+crV9jHsP4irqhKYQVKkuKXam69duw4CY7E9Nfof43a8w42AkECPoI48qrTXZr716r2e5eVrm3QlVVpabLkdXFeozubOm6mtVl60voOG2HHfOcF69QDk5FqN9jqMBMA6F3QKwE3bHAq8ARaELzUVmCvAlSfAUFZaruc5yqcgTI8iZGN3BYnQrKK6Uv29Y9h6qkyzhQETSoKVFbVVGuWWi/RK4CAvv13Io0zgM7dNgGWhzi31h/eT9xTQMmrUqPDxhE7W3Xffbb179w5GSX1TaKYH4QtIjxwQra56eXqUh7IA3gBU7Lf6i1/8wp599tkAAuErLuXyOKurDGk6TU8BPnRSl1KgVVLg26RHVIowMDMOrv1wP18puN122wUp1jfffBOYKwPh0KFDw2ofl1ThBwPkwK3IV+aKlDEklv6sXgoAHIBemt67/vrrwyqyLbbYIgxk8+fND2B6zJgX7DeSCC2YN4+OIkkR02R1li8AhjKUsJT0n2IAV1S0CLRiWW3bBZ2ZN956M+hGSe1HEiQGTU31CbHUCWwFoCX/Guk1sRF0dl62VWuKD10wBk/9Kz/Xg6KYmn6MpHjdUZImSZeKSyKrqCyR5KWdFQnIUBMhOOs3ZJC98vKrdvtf7rLBg/po03QpRws85LbVdlSIoxSwtFQ6RCoL4KpUgIpBulYDeq30vNpLkgO4KinTtlRKUlE1jaiKCki1U72qq2pVxhhckVxVVWRVkubkChSQYGVFpcpXawsXl2vaEsOdFKzlOd5TP6g/7ykSKaYBWVmIHha6T+hXoneJZXVAFsAKgMU7y5m4q+rgM7gkr+Ca8iFZw+ho586dQ5+iTDj6CCDMPwKDZ/rTKimQAqxW2WxpoZ0CDpiWdY4HNAa1eFrP4zkD5qsVRgqIYkk3g3CxpA6EZ9oQRVQc4ThwMD/ikMay8nX/ECH9aToKMI0HfAjmGSKbIFtD999/r22y6VD75S9/aXuN2EO6TzVhwN1ii03t5JNPtu+fclqYIqrUdFukZ08+8KDttfueNlhTiAcdcqi9/+H40D+KFi2wQ/fZO2wqPHr0Y/bDs862X//mRpvw5WSlh4QqK0hEmXKrKS+z5194xo45+jDr16eX7bzjDvb3v//d5s1bYGUV9B0NugAXgTbEaW0VH+X6CZ9/aY9J9+/AUQeozBvZffc9ZPMXooBeZ/OmTNb01v/ZO/9632bOLrZOAm9fTfrSrrnyVyH9LbXX3ZW/ukIA4lr71S+vDnUEONxzz7223bY72EYbb6ztYy6y839yof3617coT+Em6V4VCmBecO55tuMOO9kQ1fmin/1aAGS+ZgUxLZBvf3/scTv2mGNt/MefalprVzv6O8fauHFfWdCTb7qWXamcACnQAMfHFBLr4447zi6//PIAss8777wwZewfWoRjihDH+72qDl6Bg5/g4AsOuvhQW3/99YOKAtPWbJ9D+XAuKQ836U+rpUAKsFpt060dBXcgsqyzS5qSz73mMEB/vqwzYZ2pEYZrnAMs/2oFMG2wwQZhOpApw912282+973vhUEKYAUzdMVTvkA9nWXl6/5JJp2sgz9P+jV2HQqb/qwcBdTWMzTlC61RcN52222lb5QtxfBctWUbSRXMunY269UzPwDmHD371eW/tB+cfmqQHqAYjdTj+9//flBAx4wHW7EwYOdL+lBWXmF5QikAkSqNyUixkBIBhsa+/qpWpp6jdKvtxBOPD1Kt0047zR588EEN9Az6AlY4CiGFp/KKYk1Vd7DH9Pz6G35vHTt3lA5WO7v455fa1b+9Xgi/wjrJ76GHHrFPP/lMdTJbtLjYbrjhBvvbX++w3dVfNxGAuuP2v9oD990fpDILFy4OFs2ZEttpl51tX0lLnnj6KXtmzPM2c9YcAQmzLz/7zA45aJTdc+ddttsuu9iBIw+we++5xy655BKBwXmaUisNff2558fY/geMtHkLFtrMOXNFR2gYV6El/9L2SIhQWgds8e7yfp966qlBJwsTLagHYFkd3Uv4ANIugI6DolWpX1JyxftN+pSJM44FNd/97ncDgH/88ceD3if+Sb7BfepaJwX0dqcupUDzUQCmszznjMgBUUOmtyJidL4iYZjoVsFo+ULFD0bHAAp44ozfxhqkUIgdJmkAeWEDizLAlMnLGTZfvPg1LM/y6sIz4juQ4v7byp8yWqjUuEMRO0tK2lIdjqfRUHrKknRIulKWpUN964P3/mML5xbaen0HCtgU2Jy530iic489+49nNM3VzTp0Hmgnfu9YO2j/re3raRPt8dFP2FFHH283/PGv0slqb9sM30mSr1/Yo088a/93y+/tFxf9TPp5H9qAnQ6w08+90Dbs180G9u5qeeAk9ZcaTRGS/y47bGc3ampyq+13tj7r9bcvPvvQfnTW+fbK2DftuJPPsK5d8qT3VGftND0nUZYU03OtRNOQAzbe2s49/yd2yE6D7Oup0+ysS26yp5970n77s2MkFauUonpbW6Qpzi4CW5Mnjrc33n7PRux7gP30okuko7XQFi0stC8mTg4fCgsXF9qzL75ix51wYlio0b1rN/tm+mz7+LOv7Kxzzg56WF9+9pF9MO5T+7877rEDDjnCunUpsOuuu8keGv33MH120veOsFnfTBX4qLERow60iy64QAs+utsmQwcGMxbo3zen411a3jvC+0kYf8/8fR0wYEDYs3DatGn2j3/8w37+85+H1YW86/AH3m/Org6wsnUkP9L0fB1wwQdwfLTxMYc+1vPPPx+k6AMHDqz/mFvZfNN4LYMCKcBqGe3QYkuB9MYlNw0LCZNIMjeuYWbOPGAq7oe/MxnS4R5A48yHZx6e554uafkz/AnPvmJz584NZ5Zb8/XJPWcHUQAmwBT5oFjqkirSwHmaMF7KAeODmVLf/v37B6OjGCb0+nBOlolwiPG9/KSPTgUHX8xs0dG1a1fr06dP+CLu0aNHuHYTEJTB68Y16eNIj/KQlyvQ+70PEsQjvN+HiJkfTydZVurqruFz92+NZ2xWxavbVD+RrzacJKHKEsgxmSYQ9KqRiYTqsmxddRZdobP6UyQl9KjCihbMthdfed+GbrmJHXHgxvbxu2/a4gUVtrAoslvvv9M6diqwaR99YVMmTJJNhPZSy2pnAzYZar07ttXqwQLbaKMh1ksSMPTUMXJeVyWpFMrsyrmd0N/hRx8rswsLbfSTz1tB9iKrrii0wrIaK6uhNIoj5fPaSHo/asuoUrpC0sXaa//hdtKJh1svK7cBvfvaniN2lMTpGZuxcIH16drLslXJTm0kTVUd6mpkuiGrwPptsK0N2GBDTXPOtIHr9bDpX0+2bt272ALpaFXl5tmQzYfZsC0219xXhfXrVmALe3WzfgN7W2HJInvj1eesjWj35YyZNvXeB61nx2x77Y0X7JMJX9isWbNEsMVSmJdiVtf+dswPf2bD997FWNaBFiIAN+61umkm5/18edkThveTvs+186fNNtssACt4yMMPP2wAG/Yw5P3lg4z3z99Rj0s+AC/4RWPvX2PlaCxc8p1EB+zII48MqxtZyTx48GCDX5CP8wDKvSJ1bSz/1K/5KJACrOajfavI2cEVAz8HzMIZBkyCwZ97Xn6YEIc/p4KAEO4JC7PinjOMww/CkTb+nAFQM2fODCCHaRkYIMrniPCdsZEOTNANCpIGeVBe0mXZNWEAOtzzRQqAIr7n66CKfN2f/GFsOOKQB3VMHoAr/DkvWLCgnnFTT+rPFBJ1gCaUgbQ5PG3CwUApG8wcmzgwd+5htuSLIy0vG3EBjKRJPagrfp4n4fBLMuHkc655Rnh3/tzvW+U5sWdMLBNQP5QkK2jPaPTfaIMhAejOX7TY6nTfqaCrsTL06FEj7bOvZtnhp18qe1YKL6nTJx98YG2y8u2bmXMs/6uJViql9LaFVbbVsC1txwMPtVIBtM5lUlSXzlS1bGipOaxN9xhkVEu61KZdvpXVatpQUKymtMR+/bPL7Zl/f2lbbLO5tauZZpO/mmL7bXuI7G5l28LiSuteoJWoKMYLmAHMswX++vTuIZUsSValB4hf/wF9bc78WdZOKwRLZRuhRv0pCyupNZXWu0e30P/v+OvdVl5cKDMUE+21l1/SarmDJeESIJTifF+Zcrj/7rts8mfjsfQgQDnWhm21XVhlWLh4rs2YMsE6yELBR59+Zh2797VpdYtFv2rbZ799bb1+faxOYQrat7Xs9gW2/tAtjDcDcFWllYuslMzCnpb6VWtw9H/eKT9TZkAWunmnn356WAiBTbyRI0eG9zNZJ94V3mEc/IN3bXU40kUSTp/E5t5jjz0mcx0HhXaFD/Bep671UiAFWK237Zqk5D5wMzD74AzYcEblTMcZgTMe7pEmAXSSfs6cACcAJ0T0WEznGlACcAHgAKaIzzUH4UkHCRDgpG/fvuEa0TogizMHzMoBCgSirMTzMuDnZecaBofjeRKcBM/MD+Fxyef4UUenCc/xo6yFhYX10jTs7iBNA4jNmTMn6LXwnLpOnTo1ACryhk4MqOQBjZB8MY3Rq1evcA34QjeEPJLlSbaPl4HnpJMsG9fJ8hO2Yfnxa1UOS5+MP4zvuoyHPDw06NfJvIHESptsMUQgoMyeefbvdsDBI23oRv0kIRimZwJc+UzzsnJPyu01WTZIYKy27jkbecC+duQ5J6ut5lqPKN86duhiJVqpJ9NYQhbV6q+LbVj3Tlp5J8OclYDzSNf5WtGnnPMFfJXe/fc9aLfdeZ/tffgp0sE60TplT7VJk7/SFJ4M1koJvovAlXpnbBBUq/ewrF5cJjMB6gvUpEPnrlYnHa95c+YJFHYJfWiQpjk7deoQVhi20arCzz4eZ90EjvL7drHPPp1olQJrx53+Ezv1++h8mRXO+cralS207j37SW+q0OYr/d2PPMGO/c6R1r2d+oPsePWTqYIs0e6M039gPfptYHk1CwU2ZR+u6/rWp7tAX9sFoWx1RQJekrChdlUuhbPOfATwWsSvhi5al+Nd4D2BnxxwwAHB2vtvfvObsDE0HzmHHHJI4EXOS5Lvkr9H/u6tSs09re233z6oJrz88ss2YcIESUc3WpVk07gthAIpwGohDdFSi8Hg7wO2lxE/DhyAwiUqhAPQwIx47tIlwBIKs4AKrgFUSKQAHAAPVu0hqQKIwNCQ5my66aZhqm7IEE3DZECGMznAFs7BnZcleOoHxgdwojw4zvhx9oM4ztw485yDa0+Pe49PPH/G2dOhzDjKhvSM8nNQZqRXKFaTDteE8TITDwCJki0gE8Om0IRpGQAYYMvr7dfY7WFAYOoRZWuAJuXAcabODhjJh/ySdeCacPhzAOTWHofSuERMJmOaOgLi0krCYdtvZdvvtKU99fyrdu2119qZp59lm2+6vgRAsyUl/VorCisEjGqkZF5tI/bc16pqfx/sTbUT+Np+y60tp0RGRWWrQZuqxFIxSQ979uptCwW+Jk+abL13GBTegXaaQqytUR/Jj2yeJE5v//Md6yWdp5tuusn6rN/FJn70tIyA5lk1ZuMzoKRKgCWSBK6twPV8GZ/q0b2bgNkD6vtb2aE7bmUfffAfe+utd6x92/a2fr8B9s3U6ZoWrJJVBSWgFYeL5s2Rza4i226bnW3YNntYh+69bNCGg4ItreLixVZauMjKFy+yzXff27be+2CraNPeBsr0yFabbBjq0l39aLvttre/3PuiFPZL9N71t57t+wdQ941WO3bVdGEHkTInVxJTKdwDHKFybmzES8ZLS6XkH29JI+9W4fzdpbBc+/tygXTL4EOArFtvvTV81AB6eG+dVxAeRxzeL3/3gucq/pDWscceq/Z+y9ifcPjw4SFfn0FYxeTT6M1EgRRgNRPhW1u2SUkQjAaQw4CdZAD4w3iYykInigM3ZcqUYKkYI56fadUSQAKwgDI5O8sPGjTINt988wConIk1pI+DFPwdIHANs3OJGvfEhyE6eHCAwTMczxvLAwbH4fEJyz15NeY8POCnofNnxAWAOphx4EZ44iG1gpHuscceDZMI0q1JkybZP//5z0A7dDOQ7mFZHnoxlYEUj2ukdki4AFyAXXe0UbJ9vC6Uz2nmdPI4rfcMAEIaCUtLsDX1x8t+9QvL73Sn3X/vffavN8fZCccfahVlX9hLb7xuRfMXqS3aKW6e9Vt/SLCmfu+999jExbPtsCOOtDmfTbL//Oc/dvgPTrQ+B+yt7WnybNfhe9j1D42x9n2627h/97DDJQHpMniotWmr90K5d+7U1Q448CApib9nV111lW294xb2ytO32JtvfGkHH7c/9kqDvav2MpFA7yorXihbVu0E9rJsusD2zb+7yWbsubM99fgTNv6zifajH59lXTp2s6hHlWxfLbT2mHTQFCFtvnBBkd1+xx228WYfaGVjxyDlHL7L9nbK8UdJD6uPtenc3e5+9FHr/Pp7klCtr+nJWttw0Pp24dln2D67b2db77CrFnT0t1NOOdlOPeNcGzZkoE35apLNLyqx7x59iO29+zZWXCR9rwVzraNWP0LZDvkC5sJ4GC91sCjvVuOS7z/vgr8DbAzNxw5TdXzcYC8LKTLO+R/XHt/fJ/xW1pE/jjRZ6cp2XU899ZQdccQRdvDBB9d/IK1s+mm85qVAghM1b0HS3FsmBWAsgCYOdzCD5MDNwO8SGSRSX3zxhezkjAv2ZT6QXgsDwTbbbBPsvfzsZz8LTMuZmqfJGbAEKIDpkL7niT9+MDQHKXxZEtYBTpJRJdP08Ek/wnp4f06dPD8PS37UH8dzwnL2e65dMsW1gzniebhkHAeDPCMvnnkcnkFH6ELdBwk4AUL33XffkB/PkfwBUsePHy+zAa/LRtJ9Acyy8nGHHXYIgBXpH0ALKRe0cXqSCHl62bh2GoQMWusPzaEj3q6GrV3i9gmnbOYN29hWsgF1zTUbiT4728MPPma33HqzpEJaWThwkP1KEovDDz1C02QCpjJffvW1V1uWAOs/3n7L3pH0KK+8RlKebW2jIQOChXWrqLNTTj3Nnv9kmt1/zx12yslHhz4Q8lPW2Njq1KGrHX7U0fb6G+/bP8b8wx578gE78ejdbI8RAvACgRJsWTtZQcdJ1mrtlV/x3Cwr6NzFfnrmmTb2tbfsllv+HMDyMd85zn563oWSuNUEyehGkuhi6b1akqzCoFeWbT8+5wI76thjrLSs2J564kn7w++usyrpZB16+GE2p7DSTjr9R3bAyFGaQu9uTz7+lN38h1sF6kpsy2F/s0122sV+dcWV/8/eeQBaUVx9/Lze6b0+BKQoAhZUbIgdvyi2xBILYkFjN7EXVCzYYolRLIjGXqIYRWMSxQIiiIIoVooI0svj9Xq//+/sm8cNESEgzdyBfbt3d9rOzpn5zzlnzrErbn/YXnrxOXtysQyqSnfrmBOO1Y7aTqphqizZN7Bee+4uG2Gy0SQ8UCFOXUW5xP+yPL+1h0AH0B6bW7CFxwIQkwmI5IcPH+6qB9AltArNQkME6CfQ+fq2A/kxhpA/oG53mcqAvseOHeuW59c330S6LaMFJG5XL0mERAusoQWY2MOAwgATBhkGhaAj9ZmMOeJPa9y4cS7igrOCfz98be26664+QJE9gxgHEz8Dyuoclvgq0C0pmwFwbSF04fjBjnsBvIT0PA9HuEcZhHCf84/lF+LHn4lH/PgQ0nKP8kPb8Xv1+PFty3MC9+B6BYAZAC7PAlii7RiYeQaXkPaHw/Xuu++6qBWx6n777WeIOGh/4pMfdaVO1IP0q9edMraUENoR59tY3MYmGc5xqXdoR71GgFN+Ib7cqt8gAR/Z9H1kDqE6KV2+Bctk2D3JsnLEgUkutSJZOi+oybXG9TItTTvsUjDtIFtWNTKbsALpcFKqNdB1mXSOStJkh0p9MV2W1k16WWVJst6ubKqlO6X9aTK3EDmULhV7StsZLL1a6uASrZVUaDNHpoBt2VJLzpK+l3YiSr/dUMGKSYQpqKRdj+Qp4VtNsvY+5roC+sq5i61p86am5PiW1q7EKqtYuczSc5upXqpndaENOPAQKyjNsBtvutX67rGD6lFh77811oacdb5Eo3tYqhT6X/nnm/bIwyPsqIP2dZc+b7z8ql1y9Q1WTxy3v7/6tOVUrHBxY1VmE1tSUGINJOp0rziqH3VLqhRPTu2wVEeNgAWOe1Ql7XxUlbWL0YGpEtCv6E8ciP6xowVnFrEXQIX74bvRx4jPt9wSQtAVDe8AHeGnELq6/vrrbeDAgW4jb/W6/lzvAF0zTtA+ACt2MjJGsosZDxOE0Lar1yHxe8tugbXPXlt2/RO128gtEAZGiJ8BkQPFbTzAA6rw2cfKj5XXlVde6ZbQ0RNiwOBgcmcgIj3iq6A0yr2weuRZGNwojzI4/xi4Ii4HgThhkOM6PvA7HtzEP+M65BMGtvj08fkDeHj2Y5MB90P55Mk1IcQl73iAxDPyDmURLz49z0mD6JAQVraBiwZIIlAn0tE+iAyZyLA6zz0AF9xDABercExX9O3b1ycJ7O3ATSQQl+On2sgjbtF/1A/Cd+cSARbgw0WF+hZJmsCrhBR0O1m38SnI89LiAkPHKienscCNrK4rbWa6nokrgxPAZLVrFjBJBkSrBKiytDtQX0owSploJ59YSHiXcf36dDn9K5cyusnkgpYEAkfivKorxmQYNAnl96xUmUMotQY59bwlgRSZgCaVmS7tcqnE6zuIaysHginZ9S1F1dZnsaatBK7k9qasMl39QfG1azE9r770xeR3UMA6RUrqAOn7HnnBrr3uGjvlhIH2w+wZdv999yrvNJmIOMYKyqrsyRf/ardI1DVz6iTlXWkvyc7XshXLrF+vXl6faoG6FOkMyoW1OFLaaSvmDJS0VGCukcxUeOOpT2apruwglLccKfIL7LMIyMT0QRTfM9sK/0CPgd4AOtAUYxnGWYcOHeocLDhLjHGB/gINBzrf0NcmX2ic/FiY5ufnuw2y9957rw5gbWgZifSbpwUSAGvztPsmLTV+kg+TNhVgoGCyDkAmxONMPAifODxHQf3ll192I42sUBFJMRAh8mPXDRM9q64w6HCOv179hcMz7q8JwKyeJsQNAIXf6wsQyCPkE86hvPi6rS3/+Ljx1yGv0Lb8Xr2c+DqE+PFnwCkhPg9+x9cpXue5KTqaAABAAElEQVSKZ7jeQLQI4IJbiM4bIocRI0Y4VwFXQFiOhsMFEOZb0wcIfG/qxDePB1/8JoT6/xTo9Iib7A+AFjhQywmhmoAqV8Xmma75CQhgpCNqUrll5QJUhRL8hgAD90krI56WjBq3zIjomTCTpaarPWpjSvArMaJ07gS8UiMpkZ7oFtsJlSZZQIS4hCRxq7hHyJOCuG8x5KHyJF+qRVAvVJX1nbOdL2RyWxgFJU3PkY5Wbd1SqFus3J1GW4ZuShw4/JabZcNrN5v66XR7bfTrMsGVYsedeIbtJ6fGfffaW++sxU1pgX326TR761/vqtAk22Gffe2C/Q4Q7e5l1DrFdfYiY62ZoMbaF2hQr4Fqpn6hd6K2/KXFxJRzcw8p2jUZ3k8XW20IfZoXYPFHv4fecJHF4oRFI1wsdvUirkcRns07YawMLw6NxOe1Og2FeGs6U2agKzi1uM1B4R3OLbuj48eWsDhafVxYU96J+5uvBRIAa/O1/SYrGUKEKCHSMGnzm0EgsKcZHMIAQXyuGURef/11ued42qZNm+Y74k455RRfOTPgsLJjUCJ+/KS/yV4sUZC3AN8xDPB8N74JYIlvzG5DNhOwFZ2dmpMmTXKQzE4pRLnY/4HDRRpEk6QBtIW+QQFhIGcCoA9tOd8arlGECJCyeeDsIAusIFggLAJGiQLcLY+gMzyp6Fndc7+IEA6AIoJHutAVjwBDpIsyjEAJcaIU0V/9VNBdr0PcPeRuAahGkfSbeOEHJWpRor/+LnX3Q/56wO49LJoSMrIsW+835MxBNn/BMqvSLkjxbLWLMc1ayn4VDqfZcThk0Em2RDsCF60stgp9u6yG9aypFkP1hecQ84Xc42rKzdp3qn1f/VJuftfjhbr5bsLQ8J5sq/8DDdDH0WPEMTT6WIjqEHmySEFkRxxogjPjKTQHvQSABH1wb13oJNBtSA/dArDgPkOrgKzDDz/c86dxGZMpMx5wbfWN/gt+gQTA+gV/XF6NQYAJE4IMIAtiJjAAwB4PFs+5ZpCYMmWKvfbaazZ+/Hg3hNm1a1d3kIoyNRN2ML9AHmHyDYCNgSUEylmXQSbET5zXrwVo89D+ob353hx8fzhaHHAlMawI9wr9EjYjsGvp9ttvd5AFZwuxE4G09IWQX7jnD/WHbws4X52DFp5vijM2RjEqWjfpe7eOgID2hgkSAEgisBD1SiJEQIYrDu7XpfcrpdcDujH3gx3TqBTyCyki0FVbepQZebmI8t9y1l2CuEECXZSOeJC8V5EKQDEaiuuAooAU7+bBs1O5WEp1oKM6wpLLkDhSv9u0aqafmf4+8CLJN0ngLVaGJdRMa9JS5j1aasGkJFHrqA7SHYtVSyQm/bDaFojq5AXyp7ZsgKLqoh7mdUeoWQcAaQqqtJWHeNqhP9PvCSwizzvvPBe7jxo1yv0+QiuIC0kTFiLQHwc0EcZW0nMdPx5yb/VAWYyhxAtjKeNtnz59fCMLm1kwPBoWxvHpqQN0mghbbgtEVL3l1i9Rsw1sAQYBCBECDsTINfcQIUG4wbkpoOrVV19121QMLhA5rHKAFSLA1QePMAmH+/wOZVBtykiETdMCtHv8YE7bcwQAFL4FOlgcmMXANhlgmp2es2fPdlEIK3dW0IgYw2QTJpywWueNKIvV9mYNoB9whyrhHBb5IfQbMkBaI2DAL6YfSfTErYF7pZjOdeF5lO4/p6faIVHAQa/o+IH84Q55XN3z4KAnAll1QKjuASkQ+aGQTz6Bz6Zr/caMleMWrzmJgC9RcK6Sc6n0/fxWXA31jdGVoubiRatyVFCTuHz18K4VekSdkSASUrMkzqySyFNyRuqhDY7u1oeXosRUlMFqQ7QLM/ziOWFV2QBDCY6j+1T+FxKgC2gn0EsYw+jzKL+zoIR7hYrEs88+65ytYcOGuXh9dQAVvxjhGXnG3/uxJgvPQz0Yk+EmQ39wsdBxZSGEb1TiBKDFdTy9/1jeiXubvwUSAGvzf4ONXoOgvAkxM2gwcbJa4jcDx9tvv+2saKypQ9x77bWXu4sAWIX4DDgQ9I8NRmsidOImwsZtgfjvEl8Sbc93QaTAYM/3ZnAmPoM4fYDJAzEhK2TEEWPGjHGg9dRTT9mHH37oXK1+/frVASkGdfoSeceDrfhyN/W1sELtpC+IAYiSgrcDA7CHrgApgANHNtzA+rsrZHEzCoAJzydc1GUaYA/9OOrLDjIAQAC12nghGRUJ1wF0AXhqtFsQ5BOJGKPCYkyQUZaeN1mtCuIuqeZR9vqOPPA/wEigkcAtCFEgS/BK/+BjKYU0+bP0ts5hQpVMwKtCokn0uAB1GXKxk1qj9xcLrUQcLjld0uF8Pp1rAxcUHBWucmmDqB2iOHFtQpxVKfmx1QXogf7MAYeXwDUBjj73GAcvvPBC39zzyCOPuJmZc845x2mIMTSkCwsO6I0jgCfPbA1/wtiJmZvghYK02MdjHH7yySfd8Cic5wDCyIp6B7C1hqwTt7eAFkgArC3gI2zMKjCZQvgMGoEomWzRx0EEOHXqVBcXQegDpByLiwhsKBHwqYcCewhBX4uBg/yYvMNgRBwGBgYBAvfjn/nNxJ+fvQV+ahDnmwaxQyiY+GxGICA+JNA/2LTAwS5EVupjtV0cMSI7EjH1wAGnM3C1mFT41vzesoLP+o4PqFfAChFIoG8KYOhmEP1FdY/6LKCoDmh4Nrpfi4ICFiIm1w5iPLF+kaguIXBuFUcKnlOy8tDyBOjj8Zi/Ub/ynPxCsfQoKoMHcK9WcbCStNPPn/kflO41bKMYT8yaaAjnbqbAlEdRfNls8JBUq40vd4tiaakQytN1lux+ASdqc/Y2iRLoL+/i9aOdAGJxDeYvrofOCfQUW/UfQArjFrQSxjVeiHthEcq4ickZfBaee+657hEADv/JJ5/s70484ocQ8gu/f+ocQBO0FQLjLD5KKRP9V2gRd0twnqlLfD1DmsR5y2yBlKEKW2bVErX6uVogTMIQMwTKxPmcrDujwI6V9RNOOMGuuuoqNwZKmRA4Aw/crPA7TNaAJvIIAIr78Uf8fU+c+LPJWoCBnW8cP9jzbfieACL6Ab8DOAJYhckBsIwuHuALpXe2i9MH2DmKGx92jgKm2NHEffKirNC3NtZL4vQbMQkW/9EPo/4EzkxpMn7uoAIg4+CBiV8mBYIIkLhgi0hgSIp/fw4cQgMKg58RjynK3xFGcoQySBW4T3CKiJ/k4jly9of6Q1z4SVFpUUq4Q/IzKDFdlYxmJQvlaFmizOAGA4xUlmeu/Xq6pORk9KykxxVTHKANWlsOsLzq4ki6jhfOgCJgBUOKkCLgBDz0PkA/UPwandMC6IKLpqNKphp4W0xK1Oibp8hhs2cdZaOyqXmoF5fUgnvhXcN17W+iEF1l8U044MbgUw+jt+xapb/EfzclqYvP9eYOLDTCuBXqEk8vvBt0ArcXmkEv6vPPP7cOHTrU3SM9IYyN3j9r2yTk+WNn6A4aIj30RDruERh/v/nmG98FTDvCxSKs3pZ+M/Fni2yBVVSyRVYvUakNbYEwETLoYQkcHSvY3fi7YlWEWOiYY45x4magweYPrkMYKEJITV+1ayUMCEwoFbL1Ew3WDLrRwW8C43m1DDz66M1vHatyJMZ/BuKEI3pKXgw2q/KJ7sfHIw4TRlz+dZmQLjrCc84eQpy6G6vy8Vt194lNHX6sHqSpvU80Qm26Ve2y6nb0KConuhv+hnucawORddSe6i5Wz5eJlDgEBl6+tw/Y4poACpgcmBQYrMOgz4THwYAeAr/ZvMAZoMUK+thjj/XNDgzucLXwq4d9Lbhc9APy3axB3JQIIKkWLhoUN01toNf2XqiTw5AIgwTRob5XEjvuPJrDBq5pLecZhQecPVZoXX7D/yKmhk04W4yePoJGIIQkxKZVuabcyvIK2d0qk6+/YiuXU+e6rxWyjeOQ1RXpmcLvApDpK3oZUYKI4yTYpp+BC0e9o0mXuIoBkJbJhZRgdkHucbxdBPDgaGHnKyU5xTLkqqfuFVSzdQtemegF1y3BFh+LtgsAKYAbAFXUpvrEalOuoY+zzz7bhsjaPotUDODiWgdOP4ExkyOkix9D19QI0FuIB6gjQKtcs/sXXSx2MmJzkLqFeq4pv8T9LasFaqlly6pUojbr1wJMphArZwKcC4gdB8t4aIdLdfPNN9vxxx/vAAsF9iqN1Ey0DCgZ6VoV1wKSVAZnBZ6zLidHDuLVVGsgULx0xWdwL6vChQaTB78EvOQnzScYZobaOYWho0yWpj0fr2dUR27EZKoaBVwmpmJFjIYZ/XCdGsriIB5FkI5SyFp1V11YjeMDzl1A85iDkyxwa6RSdDlb1m8O4JAnJgMOb6sot2qVh6Hu2iorbx7zi5TKS9a+PQPFqZGzXb8fo1Ti6B4nv4Qfgjoy34JDyUjjschLnAROuhcdekI5ygCr3Y57eKYgQZzei2f6oXuKoZqII6K4lEctKJLofEfa0iPXfkfPS3eIQD3C4E+cIMiKH7R5HkSBYWV98cUXu380OEjYBbrtttvkKPkHB2JkHUSN8f2O+2sLIf7a4q3pOTvlMH+pNX/UAMAFcYZqnPsTYYDkcvVeNRCfTtrgOsqtePkPbqIgjfZQc5XJEGi19yu+kyIKgMF1glcFXwtQW6VyYvrWzkCqFg9LHbxY/bJC9yuqZaC0SmVXJsvqO70xwl1JldKVSs2xh//8oD3y0L32/Q/fKC9gl8AtH4ygj8K/OqAIzaieKLHzD0DlzBHEe/ov072S/glEE81/k5t+xB267b84kyYy2hXFSVH7OECsjc/junh+QTwFTvodxaXddMORXl1N/Xltw3uSrfVPvJib8Y1A3ycErhLXABzAD3ax8BUIlw5aYMFBoD+z6AAcETfk5Q9/4k8oi7TkQZlckwcuxtCVHCsxITqyjOmEDaWdn6hO4tHP2AK11PQz5pjIapO2AMRIwAAekyPECoFDiBApxvJeeOEFt3dEvJdeesmvicfAQhomC1etCIolnGsngBS3dKi5Q8VUalaIn6SrNQAwCSWnyG0IiEETHpNRGtYICRoLarRTXNGsXJNR5CpWGQlMkC9FcCRptmA8YweVmGU+tvOgvEigRu9Xo3epkE0f1+uVIm9M4IYqwqFJUtlMO8wNDI01qBUBXhSSMDmtlXpUSuRGhTIAc16wTjVwFRwZaXXIjKX/TJC0KhMbO8CqK5mddVdWvr1yyqNKbVFWqcLC7rTa+Dr5AMkZYEr7erbKl9aplAuVanH+HL/yjrLgXfvGJKktUxd6FtM7A9J4Pw+qFNCSSQ8ORMjXGYWK7yttKs3s7SAYRduonUlP/Aptz6+SOxj/vQ7Ujw4fAYXfyy+/3HVCEBkeddRRzs2C20U/YjKgL4bJIaTzxGv4Q9tsSIgAIu+ifsl3IzvPknvROybLmjqoNU3WPQsKCq2yuNxyGjbW5g31KV5N0TK1265K37JaZgsKZcBzRXGhVJwyrLRCdKRvX1y6XNbai50bVSnr6OUlwGcBG32DMnU4B6jiVLGNjyYtU58qU7xq2Ew6/+uNN50DsXTpMiuS1feSUoE11ZM8YrVtUFd1rz98qwgI+U/Fi96LE89Wfbi6dHFx/u0yRKjNN+prpF+VB/HXHELc1c9rTvFLehIWHyxcQz9nbIWbixL6E088YaNGjXIuFoCKeHClGF/ZIPTfhB+jB0Tj2MFClYOy4jle/03eibibpwUSOlibp91/tlIhdggb4mdVw8TGbwh87ty5BvcBf24oZyIaxHo3gwYDAZOhT8oafB1b+R9VLQzGGvwBVPxmHgCA8MgXsnBIFEp0ShXIkV1DPYjW4lUSSaRIDwZcANMgGcaYfjv40rRCLitWlFh6llZpylBzvoxUFzkYSJZSSXmxjOkJdKUCkOR6BN9w1fpdI/aBcyyoT7WUU5WuTNujKnWRIa5CqmYtn680F1A75xURVyCDeRZ+m+uzqF7AFl7NxSiqd6W4cDUkVoX116cfmiNJ7I9kdHF4adhQ8mknm46y8B1EcSpL7ajPoHQSv/DOisoUXC0gmKr45EdZQJ1U1TdZei/UBgZbRqYSEIP2dN0hwQZdJuv7IM6p0b0q3UhHcVlRY8qcViYSIIt8wcBeBgCXbHTPX0BJqJcztYjDjjLArM5ErBGwTOLj/ERgQA99jD6F6BDOJxshbrnlFvv222+tl9yuhD4I0IJjijiFdvmxSeMnivuPRz+lgxVF5sW0qKBv6jJZgFcOVtX60XvVyC3OdzOm29XXXG0XX3SRPfPCaPv4k+k2/oMPxXlYaD26dpcV9Bft0UcfsGXLF9uQs8+Xg+Z/2baduyq/mN1710127eWXyoHyffbBhCnWvP021iq/tXSlKuzjjz6UEcoHbf7chfbqX5+3s4acbiMeGWUNG8u5+Y49xHGYZ5ddfK69/Mpomz13iX357Wzps30jZeUm1rpVS6++qhydvePW/tjKTnxjxh7OHFubDtbampsFK/2bd2S8pI+jcI49LESFLGDp7wAunkEv0A0BmlnfQFuys5DyKaOgoMBOOukkr0fIf33zTqTbNC2gITgRtuYWAFgRID4GAMQ7DAaffPKJHX300W6/KjgshSghWgYACJ94+qkJmT8M9bXdwVlanq0mSaZw4kRPq539wx0Gm1SliAaSwlo9BEQaaQJEdUEJYZhU1rKNygWkkNk0aJDrURx4KE6abPKUrlwuDyAl4pbUTvpKp/FKYAXVYA3c1aVWSnqQldIwdqUIcKRqR1UyKAN0AeRgsNcJIBETCAHScU8jvzhqhZ4WRg+ApQrQJE5Dmgwypukmt6sl5kECSJPUgE4kVkEQUy3w502j+4QyZ4EgwkmTeFV1IJqeIb6Dz5Beu9OrUg0Q0z0MO1biPLc2yKWdh2oaCKRJHVXbWIoKRySkAG8uDeDFq+k236NaADaI98rKgYpRXRn8vR1AeKp8pe8gTRYnUzwPQNVqAc7j2gJAnL5C3+IarijgCsvwWLhGrw+9lDlz5vjkAsAHhAXF4bXlv+HPo/fiu8W/IZxKjmWLF9hZZ55u48dNsCOOOsbyBZAef/wJe/6l0S4OTlE7x6T4/fTTT9jg04eo3snWsFFTga1F9ujIB+y+e++zfffZz/rvsbe98tLLdswpJ9lnM2eovyRb/Yx0mzzhY/v9H660f4x92zp321Z9qMquvfJSG/363y1PtuNy62VZXg7mELQ0KIuWGIB4uI6JsHW0AAsFQlgwsBGETR+4zmHR2q1bN7vzzjsF0h/1MTWAsPUFQQGohtbp0KGD4Ud09uzZvuEj3IceE2HLboHamWzLrmSidmtuAYg+KCWzeiI8//zzrhtw5JFHujf7YJ075AKwgjide+VIIzyJO2tCdX6UgAvDC1M/Ig/Xv9LE/MN3s+yHhcuseYcdZCU8x0VIgAPXZVFk71i1sx7Yp6q8So5k0wW+lF9FiYtgKiQ+RJooHo0XfM3V14kj1cDOOvd82za/mXJDbMdz2XDSFJWZUs+5ZV4h5Q0uqdBMlS6ujCvTyFMuXCiU69NqxKZXttUCUUkOOMR2EnADFDLNwcmSqo04WCpAQEi8P70kdoJUJzhMzopSWoELQQylEMdJCjuZKkoYwyfzFLVRjYM6/aaBFMBJ7OdKRiQqYEbboc8WtSLe3cSBUsUVzduU55EysjIWp0y8NAd5GC6qlIPfWIYcovCoFrwhluIQfJJ+XJk7La4t2r8pu8m87solLVM+08QeTOJdlN7j6THfMFUfhYF8bQFwRV+hzxBYTQO2gsFSAD22gdDNQrcP0SFxQt7EDSHcC7839Ix4OjQ8HEoPanO0oJLlty9J3KzZX3xmn0/5zC6+8W479sQTbOqE123B/Fm2tCLPBgw8VguTpVpwFEoMWGKH/N9hdtW1d6vP1VizhlXWo3MLO3j/Q2znnjuJg1huA444zA4//nT7du5867NtSytZvsT1t7bp0NWuGTbUemy3jb331qt27oUXi1s1w3bdbU/Xe5z84QRLymtlv7/yOuu8bXdrUD/Hv2mVdBVxDp0IW3YLsIhlwcCZvg1wwnwNYy/iO3SjbrjhBrv77rvdfRiGeqEXOHnBJMq6viE0EmiGa462bdt6OehhPf74424yhfzCwifk/XPTV8g3cV7/FohGzfVPn0i5mVsAkAQxQ5QQGK5PRo8ebWeeeaYNGjTInwURD3pa6NIwQKAfAFs7zEv/8RrKK/4hUzHckVTZz5Eyir31z3/Y394Ya4cefYYdefSBlg27QJN7lfRP0jPE8dBEXlVe4noxKZnpDgQqKovE1amyldKFef3Nt61Hz52tS1e5nags9Z1N7783wcoym9uxg8utXJggTXkiakRnCNCCDr5pu7scr1l5ktBZeqZAl0RevASrTIESBzew58FsDqDgnkkWV17qHK1KzcQV4iZlxLLVNkqmtIAj9KV8izx5aYKtFBcL5f0Med+Fe5Yk0JWsa/ACm7LKyxCDZflkzkSvLCPFZRWdLEDj6v8CJhISKkPdqyxW2+l9qBtPpZuDeA7mWKXqiljLlatTS5WngFyVwKjeD05HhRS1gVSogMFBq0LvKwnRMErV6A5JuVb1C5sUaoRcK6oRE0t0SyKlcY6Jzuh+IVok8K1S9U4/FQDtAVxxHVblcKq4Rgn3ggsusIceesh1RJhUEGMEsP9TeW/oM9qC762TCVt7AFAjRpWnOD2UqEasyFYtWltGnrhJ8sPXo3tHtWW5xLx5Vr9hsuXU5AqQl1iDJu3sgkuus7bb5FsjmSRKNfn3KyxS+7W2DyZOs8XfTraPv/pCClvZtrxghfQDV1iTRvUsIzXL9uh/sO2z/z7qNqW2Y69u1rF9a+eOZYjTUS+vyhqp3FhuQ2vZKt9atxHn1vsb9ERno+I//Q2iN0v83RwtAIhijA2SgkALLCwYVxlD2Y2NKBsu1h133OEudtCd+m/BVXi/1YESplGwQwdnGKPQADpAF/UK4z5p469DXonz5m2BBGVv3vbf4NKxxA7xw8WCk/D3v//djYXixBeCYwsxYh2IEQJlUoQjwcCwNkVkCB3cQqCjMJE5ctKk8N3smTbuvfelsCvlc80TNY4SFE/lEE+4yNKyMgWcUMnln7hJxBFIm/v9LHtwxEi5gJgh0KHJEAUuJYIr0qxVO8vIrS+wKACAPSBxIwASMJrEsNFNHQJ5qXJqWyGQAc+HuK6HUyZAI5GZd2ruCcvAYcoQFyYlQ8Y10wQuUzItJ11cIeFEOGA1UmSGu4QxyBgKY2jS65yckWrZObkCJMmWLYvYkgi53jjvADArroC/liolZ8R1EgDpOUCtTEimyisZDcwwz1Q8RrVVTyZU3dCpUiAVcOVmm1Rsql4wVd8GrleqjmRvE4kulTYrU+BK9VVxal/hSlXAgY5ePEsAKlftzI5Ob1/Aqq4zZW4DzliNyqE86oErlUjBPZrUMb+xthDEEPQljhDYTRVW0Oxyuvrqq2333Xe3kSNH2htvvOGg7L9V8g15r+uZt6A7eK1A9LrgOhKc8N6l1qJxQyspKLY7/vgncUb/YGedPthmfP2FHX7ksVauJBXL50kkXGj1m3SxrAadTBZKlE5i6OUr7J0xb9kZZ0p38ZLLtOv2nzb908/8G9RI1JuRKyvfAqi5WY2saRMtEig3ucJaNmlm7TT5lYgea1zxTzVUP16yuNCWLJKIWvHoYsVSmudbJ8KW3QIArEADgTPLb8ZOxlUC7qUukn4fHFwA0AMPPOAgaG3j67q8OWUSsCk2cOBAd2/1yiuvOLgL6ePpMtxLnLeMFkhQ+JbxHda7FiitA6IAVuwQ7NevnzsoJUNWW/GW2MNqjImR1ReTZK2KVQRSvBaaiQEnAgJMVoAXzgCtau1qw+tZstBG8yaRkmeVtm4xzsSkXzJv1gx7861P7Pt5i8SZ2sb67bunNZFCb4VEUuUCPg2yc2zWF+PsL4+NclcsmSNHCeSssI5tG9tOPbZDywmoY3Nmf2/fz1pgUz8ZZ7v23t26d+up1X8z6SKpIuzOKiywdz7/zN6Z+IE1lhLoLr12tt49+whUyOGt6omk1JXuNf2mCdSUlxTZtI+n2YcTJlmN3r1P3z2sh2zMZGcKtUgG+c2nU+3Nce/YkqUrbLuuvazv3v2scfMGrhyenSKzCCtX2LiPvrTJH0+R/lGmHXDgwTZ95iLLrV/P+vTa1uYtnGdLvtMuTnGMWnVrq52Q6Z7m66++tWXV6datexdrlqt2la7PvHlz7d13J9gsgcvGjZrbngcdal26tPE2x+fY4pL5lpuXbcvmLrapkz63Jo1b2R579bcOndoIlAms6YDz8enX02zsu2/pfZNttz68Ty/LydaHEOeqXJzKDz+ZbB/I3U2yuHe77Lq79dxtH3EvlVbxq5SRG70Era0lAN6ZUADOAZzTfwjc5zoAeLimAH0c4qKnxaqbPrf6inwtRa7nY6ALIQLztZ3YPps21Ro3qW/JbVvZyhUFYnrm2CWXXmn7nXimg8502Wpo1LC+aVOhlVbB2zLLUT+b8/Xnduetw23KwjQ74eRBdtaRfe3j6VNs9Lt/iLgZ+paIjWrEMquQbQ9K5++KpUtdpF1NR6R5q0rFLS5UGd3Vh9vqRkRLOexc1IoB/cFE2HJbIHCsgmgQMAMtMHYGsSFACsvu1157rZtsePjhh105fdiwYev9YtAMZUFzlAM9IX5/8skn3SYdXGKeBdoibkgT7q134YmEP1sLJADWz9aUGzejMJlRCpNWmLg4f/HFF3bfffdZv3797NJLL/VJDhZ2ILpQMwaGEMLqy7k/4SZnB1erbgSAxTkd1IJ8TJNHjZTWS7UKT0IBW9GnyWnwE4+O0A6scXIym2crBIIe+8tI96mVlaG6pKPcXWOTJ31ojz36F03Ojez1f/zLSpJL7LADd7PenVtLv6nSZs342kbe8yf7bs5kTY6TrV3H7e3UM860cy4627IkAswsX2EP3P8nG/nSm7Zo6RLtPiywbbt2sVPP/oO4Ekc4twipmE9e2IkQCHjz5ZfsvpFP27Qvv3VRXpeuY2Sh/CnLtBL7bOJEu+mW4fbhV99YWUzKyLG/2qFHHGUXXfZ7a9Eky5KWL7Wxb4yxK6+702Z+P8eaNqtnn0z71F7516d2pAy0du7SysWtzzz1tC0vLLbbHrnT3zNDg9+zurcsOc/OP/931iw7S0Buit358FP2/F9fs0aZWVYsMxR9P5hkV159jfXq1s59nV13+1BZS69vlSvLbOK4SRI7pdlvjj3Rrhh2gzVrWl+sL7Pnnn7G7nrwLtVnlnPjXmj5gp1/4Xl2xOEDrWzpSnvy6afs5nulS5SaaaXLiqxt+1ft/Ksvs0MP+z+rp++YIsW3CinbpwkZr/a5V334uKsAqLj1Y9cBrMMhveSSS3yVPXz4cBeZsPJGXEjf4wiDf7zoMa6o/+oyWTLCOt19WIjqX9GARo8UK0qd9stvvxLwrbD8VvVt5757Wf2UXaxz1x4CSerPlKY47HqMdooC79W95a9w0eJ56oNf2+77/M5uuv5Cq140w975YLGLCAFVTlviOvIeTLYEaDEAUq5d807PsQD+tXYRYpQyt2FH9cFCa9Msz9OuCxfRM0/82awt4Bxj1SD0XyoTxIb0a+iiU6dODrJwQ4YZB3YZ/u53v/N4ob8HUEb6ANq4/rEQyiJvgB6GR7t27eobmD799FPnGBMnjOve52rH+Pj54sfyTtzbNC2wasbdNOUlSlnPFgjERvJASBDe7NmzXe6/3Xbb2dChQ12xEvAEIQfCW/ci/7M7MFURfCIGZUnER8C+UgrcIdm/gsOF+4gRDz5tV1xxmf3lL38Rl+cgcafQXciSKEY6T6kyyVBRbLvvsrP99vhfW3ZGph0qpeKBxxxnO+zcx5K1qzBXJgs+/XSyfSTQc/hhv7I7ZSl5xYqVdo/0yuZr0KqsKbMXn3/Ght98i3XI38ZefOFlu+dWmQqYPt1ulu7DDwWybaRXKCiROQS1DbpaJu7VFdIRWrqy0J5++VW7/tY7rPdOu1iBOA2L5s+za6662iZ9NMWG33qn/V1ioP337W+PPDhCIqXbJVpMtk+mTHYdo2QpI99z7/122eV/sH/8/VWbO3OmgJWUzAVk4SL+8P1cKy2S2Edt4VaSBERXLF5qRcUlVo5oVO10rwbdEQ8+Yueed4G7oLnm2qvcyTYr3iVLVlirVgJrsrT6yug3bJuOHTVI32F77d5HW7SfFRh9U6C13GYKMFx04fm2WPGHXjvMhstUQuMG9W3Ma4jl0mz8++/YBRddbJ2kTD3qsSfsqaee1KQQsz/efZ99OPET6WwBjrUyrhVv8C03JDBJ0AaIAxnU6Xu33nqrc0jvuece323F5ERfpQ8DZui/TBicNzTU9Vi6pXdN5Qn3CKfOOtrld1DbLhIofVLA/hF78KFRds75F9stN99ms79fJpSVK44sdrC0WNABP0nMXWu3zba259772KcfT7Ibr7/frr3mOht6/U3ioJZaUYniqq2hsSrpeZXIbhYGebOSsyVm1mSI6FVyQHZ8JmfmyV3MDvaVOGI33nitvfjiXwW05riIMBOUlwhbdQvAvaL/h76Mk2Z2FrZr107f+0Y36IyEgUUIAVAWRIfxY/pPNQK0AqBnnAn6jZhtQD2EPCib54Rw/u/H/p+qQeLZ+rZA3fi0vhkk0m3cFggEE0phEuMeBLRUIIEdg5hoOP/88z0KBAzBxRNySLtuZ7rEqm4Rke1qKWFHYypB0Ap7UFyxQqufp4160v1p3bqVPTrqYet/wH4wXCRqQw9LdpuUrvW2Xe3wAb9y8xFs9R900pHWp08fUKMm3xJr0bS9DdPkN3To1VIePdouu/RCmVYos+ULl2rHVoWNuO9B+aTrbKcMOdMVkg/UJHjRWWfbwoKV9srbY10nJzNbJh1WavIEDOr+9p07W26DhlYgoDfw+CPthptvFHeqoS2YO8/GfvCxnXjGuda9R29rrBe4aMgp1kvctGULZvNW9s23M225jH2det5VduRvB4mbdrqNGjlCADHZcqVZnSR9nKXipGVJSQrXI7RFucRCJvFjmhSfkgUsU2TPa+63X9sPc7+3/v33t18fe4K1VBv1328/69Grp7099i3p85TZQimvzpNo8HdnX2j3ChCdKJMAF5x/tkQB0gORYntuXoa9P26sg9sbb77dTj39DDvm10fb8y88ZyMekLHD5YU2Zep71qhesgDB7QJs3WynXbragQfvKXMK5TZ9+lz1C33bZJm7kLHLCoGtDQ2AJ/pjAFFhtY3CL7pY77//vveNMKkwGYWJJZzXuw4CjqtCbb9VXSKaifrn93MXSC+9np2jnakAv1tuvsG2366rPXTfn+3ZZ/4qA73ahZrVwHpL+T1b3FQAcqoWBc267mq/PfUc6Vcl2eOP3G7j3v9IG0d+b+137Gmt2jaXtLdGeoz1LL9DK2vRspE2W2CIIcMKy0qsafNm1rhhI21kUPvKXtsJx59ihwzY1z6d9qG989bbvrkgWxxMjOcmwtbdAoF7yVswBhLYvc14TJ/HhAn+BNlcxHjN2BzSBPGjJ1rDnzD+kzdK8+SN0js+QjGNAg0xF8Sf4wHXGrJN3N5ELZAQEW6iht7QYn5sMmLy+vjjj+3UU091R7iB/RxAWCDk9Sk7TF0wBSK4pTtwBrBnheFNgRXMGpSKKyU9cQdJDRrU0+rtPOvbb4wNueBS23GXXTSha9XG1jWBFSy2o9VdI9tTFVK+RsTINKiRSWBIyt1SQO+2Q3frrXQ4v2lUXxOddmqVaQVYWVhm0iHWbrF0++jzqXabtkRnaRdf+rxvbd4PC6RQ39S5IoWKQ57NtY3aKuQjrHF96yyA9dfnx9j0QafaoBMH2aBjj7Au7etbgXa8FcdSbfjdf7YJ0ulK1bsVzp1j306bYh165NtCiYlKZGm9IjnDdu53sFWKWhD87NhrO+vQsom26S+SrleKNVBZedIvW7BsuTNRYs5BSbIM7RLMkq5NZla2ffPRV+I+fW3fVy2ymzTRz5eiNSD13cmfef0wOJqjSbd1s3zbe8+DrFTlZssmRItmjW2XnXrZMu1cKxYn7KPJE7TNP8/ate+kukjMoJVxusAdnCkG8MkTJ9mKlTU2fPhtVl4tEGALbKL0sRaXNpW+nbN4aHHVS0BcZ77zqrs8+e9D4FxxBmAxwG+77bZ21lln2TPPPOPX/Gay4DmByWdD+ueqWvIWCuwWEMc0JjFyTLtAMdFA/3z62eesl/TzBp16ujVp2dwapZfZHH3jJ195z+b+sES2qlrZ/x11vPUbcKRlCjBp86jaUnpY6ot7HnCIjTtkgBpZN7XxISY7aENuSLISfd9YVYF17r2TPfb03r5Dk12MVfo+23TvbbfcdpdVSvnd31Q6cU3FbX1gxJ/tQe2mpb3p7rhQSpeo1m/4CyT+bK0tAHcKzi0Hu2jZQASnCRtxmG4444wzfHc3OonQCPQBKAr0srb3DvGZA1Coxz8hiu6M/TiADqLKMEdw5gjp1pZ/4vnGa4EEwNp4bfuz5ByIJmQWJihELTjebd68uVvWhpggtCDrR9kYbsHPFZgc8f2mmcGzxIgnYsKcXO1gk0Rktz672xuvjbE/jXjE7h/1rL3x9kS7/JphmmRPwpqCJi3VR5wYfLZhEwvmQ6qU5ZmE0iQuxPRDmbZ1pYvTVCPAsLR4gTXOiVnRivmWJ7MP2QJC9WUHK0dH26ZtbZ9DDrSW7VpYA4GcKim+V9ZvYz014TWSYg15YzoBVzOYlrj+7jtt71+fIiD1kA2//DL721Mj7am//MkKJcKpSc0WoNvTBvxqoDWUyYKMQrHdk6utYfdOlqd3A5Ogy1STmmtFApJJNcWWLsVxmYqU/rIc+JbJ/YrqXiFxUZ52HS6RQnzLetqxuHSxuFtVEuUtkwgKkW2pOI2l1rLz9tZ//4OsoncPcfxybcAxxQJLbcRsi9j8SZYtZexKfUu+nZxpyzdeXr1MK5LJC7Yycp2EvSwmfL1nstoF8xRpGXJVg+2nmkxr26Kp7XtAX6unlW6m6nj00adYkbg0vXbs7d8uJsX7KsBQtBPA763vn/hJAnEh/RPgBFc1AKzx48dbjx49fMCnf9JPw6SwvuVG6TDfEek6qRH8FgYtqt1hIDbUarRBopc9/8pr9kN1nuxgHWsT3hwl0enL1qX3IfbbY09GRc/7ZG5uqoCSTHnEsnyHaQzARtDkmSQuJAuKGuVXUqKNI9nqt9qRCtwuLOFb1XoD1Hewau1UzYrMn5RKbJqpHaAAv3QZJYWbWyqniNLg0noi0KbSJMJW2wL0f4BV0KcKphkAQvR/uFdIGUaMGOEcKFQ5AvhhzA7j+ZoaIB4shQUKTtjffPNNB1n7iQuOOJJ41CWeK5YQE66pVTfd/QTA2nRtvd4lBTaxgxwREuFD7RDD9grEFnYKwhUIExfgKqys1rvg1RNStM870qHRGYaUFmK2TIyifHFxOmjwuGX4jXbKWefZgb8abAsXFdiyFTHLaaGdhkzmDtAivSzMCmRoIpYwTWBFzzTY1EhvqUDb4zl6dqonzsoycXHSnbODKQdW/SiQtmrVRvox+1r3nt2sQeEyAR7NkdmNnMNEFXG9k6QKJmVLZgmnTRPa/vv2s91239sekCuT+0bcY1OkqJ4vzkKmJscjBh6m4yhr3iDb0jUpVsoQak3jBpo+ZYhBAC1ZYsDPPv7IunXczWT5yKZ/NlW7+ItkR6mJ8haHTu9SI6XxOeKkNanXwEqrV1imfk+TIqrtsKcqk2TdunS1ztoJ2EBA4/CBh1pGmcCQ8q/CdIQsrWfJrhfvnZ4iu0yygWUAJ03ouNZZIRcu2zWQywzVo1XrphINzJbLlbnWo3cngQiZilipnWsSH6Cj0bVrd5swaaodfOhBUshvZQ0EIssEEqoa5VINcY6qLUcmKFAOXyn9sHo5AIX1D2ECoG+GvgcnFYV3JhC2rr/33nvuRoTJhT4ZQNnPscKOtlgA0xX0Ttp7FXVRAVA66E233m577/+OvfXJl/bkYyMFooskPr3Udj1gkDiRLX1nZqbaA74nlvxlecGKCqsElmVHTHpWcFarBVJTBApT5PaosUA4KnUl4pDh1SBDmxcUS8m1eBCQKpfLJmhC3Ua7ZtW20gHUrCfwpvgCyLkqizpWYdFfIM7pgvSJsFW2QABIoU9DD4zDjL+YL7nmmmtclMfuP3YaYs4B2iBdUJxflxdnYUIa8t177701duW7s2l2HgOwAFPEgQ7j54l1yTsRZ+O1gIaCRNjSW4CJiADxslIijBkzxgkYYoOgIC4IljjEJx4rqw0JlBrW1+TrMzRnBfKvwJke/gFlNuABuU25a9iN2kG20FYUyDmu5Cw//LBQc1wUP1XKv84u0ASbm53roHD0q3+z9z76xsZ/Nl2GgQqsQV6qtZSye7bqL8tdEgdqMkrOEleowGqyYlacVGynnnmi/H99ag/9eaTNnb1EJhiq7M033rSHpDw+U6YdNPe5zalK6RhZZbJNeOs9u/ryK+01+YPDftHSlUu0HV/iRonv2rVoZXniEj0x4m4HAXOXltinMxfb7SOftz8+/rQ4DunWuW0Lq5Ee1wM3X2ZT3p9sb4551k6URfAFhZVWmd5A5WmKFzBE/+rd98faXX++x1eth8tf30cyEdBIIKygsMjatWnjxgGff+5FKZw/7M65582b56vQxx4dqddfJhctAiXaoZaeKmAoyqyQdfEq1TVLPhuxJ8bW/z323FXcqlS75tobbPQrk3wH6emDT7XBpw6R2YcmMo3QQ4YwC+z6ocNt7rylKnuhTZz0nrZ3v2rTPv9BHBWAaoU4TIWWu4Hgin5A3yPQ58LkAtAKmywwwjh//nzXxWISYoJgouB6Q1fYcCqBVgxi5epmYo46aE0REK+xHHGy8qxZly520uDf2gN332j333W7Db9jhF142TDbdacuhlULLHUQSkolshFUSpOsr36u7KYpv5jEez6xCUQBtMrV3zNVZp4KTZFifIoU2AHh1TLZALhCjCjmq9u5Qk5djQ5WmgyLaoNEeroSxopVEhy3aFcYi4xE2LpbgP4RxN2hPwfgBA3gRofNHl3UD+/Sph1E5j6W6rWRMqwthLEfmgnpMNmALhblwslavFi7WxV4Hg5+B9rkOhE2TwswNiXCVtACgbjgAEA4E7XTDqJtLH9nBFjDIQ5ECZFD4BsakHoQoryZdXTI9lWxrFYWaYBYWbxMnKgk9/Z+5bW3237SWzn+uBOk+NvcTvrtcVZPlgXoZKXacacZSeyeHNu+V2/bY/ed7c1X/monn/Bb+9vLozXTpdrcRXNtwcLvNclJTwtwFUuXjrr8E5YXW5lsaWXUz7XjBh1vJ+kY+48xtpd0GvbYa1876/wL7fXXXxNgkEhPZTHppuEoWnk0btrC/vXOe3bqaYOtz2672J/vv9f2Eijde6/9BFDbSjn8PoksC+yM006S7lNf+5X8N/5pxEhNvOIYaTLss8vu9ocLBttXUybasUccYmecfrY1atxSk22pG0KF49FUlsJ/ddih1qF1G7tOu80Olm2rLL04OyWXyaEwFk2TGje3M8650PrusZsNu+wilb+HHbh/fzvt9EG+EzNdLnEqJCItKipQG8zxNktH1KTJeYl2Us6dM8+yJKrs2WtXd0sz68uP7bRTfmP99+sne1cTbb/9DmDWtx122tmGnDPYXnjueeu35x7Wr38/O07f4W0NxLkC3HwLOC/1pceFm6ENDQEsAZgIiAe5DiCL1TocViYBdFLChPFz9M2o7rwRB9Al/HXTr+qqtQBGQBIXTdt06mjtt+kkbpLEmLCdoipLNC3uW5bzodQmZerr1a5qqD0KAvi43hH4Es3BcaWDVes7SUjr5cGNigzI1lYA8lBFnMMrbpcQn3xCQocS4SsvjMGy5QPDtpHRV+qcCFtrCzDu0ucZk+nTjJPc4zc0AOjCGfrll1/u5jqGDh3q9gp533VZAJMfYz50Rl4sbKEhOMP5+fm+0J4xY4bTXKDBMA+E89batr+EeieWUFvBV4S4griP3SgoN6J7hZ0ViBmCg5jCCor4gcDX9fVqcRTzgQfOTFtMxpTh0xczToqUowWyDhh4nDXffmfbts/OKqvEBg8+zXp23d4WFslyfJ4Uy7vsaLvuvp30rDTZKHVqirgyrNikuJ3SJN3OO3uQ7bLbrja3tMb677urxF/VduNdd9qcolbWrEMzTWwqWzvrDjmon23TuZO1bNFek5b2acntyOXX/sF6HryfzfphkaVLzAJHrMt2O1h9ASwEXgAsL1ht0nabLnbnPffZxMmfWrEmum06byuQ0kugqJ1AWLIdKPFg647tZB7iU4kzCy0rp7G1bN/RusrmTJ5qnt6wvZ37+2us284H2Oz5c4XcqqzXLjvZlyeeItHhEjWSOFhJmbarOEsPPzLC3vlmuuU1yLI9O3ewxQuWWmaLrtZYSu6Iq3bYu7/d1jDfvvj8cyteMt8n6KzmLWzvffaTmLChtW3X0f484mZr0kzGWaWzlSHds3rN29t1w++1CnFLYgJEqemN7PhjT7SOaut5CxZqkq6QknwXNzTKF2vdtbed9/srbPf9j7Avv/5GpiaqBHLrW6cuO1j75hITetNEICidVTFttYGB/sYRQuh/TCD0wwMOOMA+1zvDsUM3hUmCfsyEEJ8upF/3Mz0UMIVrnKi/wkWir/LEAx1QnTsll/u6qxfO1oLAdQCpsn5nZgGTopAhp98EYdXo7BfSlfGGUnr9T9FOTGKJ6qI4nMhLB5dZdYVH99LggHmdBLLU5wjESwOFJcIvogUYfwFUIQRwg/kS+jocp5kzZ7p9LPwWogiPz0Lcl+XJWHLggsXrzgb6CIsS8mYshmuGfTk8Jzz11FM2efJkdwYdygToUZeQPtQpcd70LcC4lAhbcAtAXAAnJqtAOF9//bVPVM2aNduoNWcSwE0NkwMTJYMAE2K6tNY7b9fT8rfrYctqSiwvOd2ad9vetpXTW9krcIfH0v115Xd2GPqch8IWxh8R4kmk2HEH+WzbfnvpIEU7q9Kkb7XjHntaR2sEZnE9qvS0etZ9++2sVX4HSVrq+yQowxBWT4YbjznyUDHS5KtPIrVKeVhG1ENnrp0zPW6V9I8yc/Nstz33sj577usMC57DhGNChYGRpcFvxx13tN69dtDESf2kvi7QJmmcwJveXFyw3GZt7PAjBlqSdt6RtlLK5PVz5PhVOyjTpUNFXlnNGlif/ntZ9733kMsUiZkypAshLl9SimzkKI34XVYjjtZOPXew3Xr20ERNO0hfQ+VJQ80r1EqAuVW+FN59opbivkRSLdt0siZtutJqEXBUvZq2zbf/ayv9Lz6QbC9Fb66W1cDLzdbtt/FDPzxwn+8XRBfqUhsIbELO63ZmFyeLgrlz5/pqnrqEvrxuOfxUrAik8F2jwG/p34WftaCq7qcu/NmqCP5o1c8ov/j4jqrCjdqInKIya+PHJavLq+6CxNQpLlLIL3H+RbcAInGADsdpp53mO30RFbK7EOkDJmpYcARwRnxAGeN9tLBdxemCjrkHkGIcRsEd+4PvvvuuDRgwwPLz872ckBdzx4YtYH7Rn2aTvFyC4jdJM69/IUxGIYQVCishbKEE8WB4vjHOcM4IlA3xM0lDuDFmaYWsZPmkY+IoVzzpIoFa8GGraA48pEMeBVeYkVK3lM7Lict71a7gS4rLrFq2pqoFltCFJyHF4gamUi520rSdvfa2xC+6qhHrXeIfhDRpAinZAlfMZRRfgcM9BX7TdtXKCIOPrvysfKslv6nWtnsAlE+QGtwQ1yRn1FPVBaD0LsnSqUmWSBKOEX794D7VCPWVFcpchHTF5s6SD0X5M0xLl56P8iqXnLCsVJr+Ak25cDekb6ai5NVHFRLAlI1RASnp6qhE3sUEDFUppS0XKJTOnJ5I6qo8dVBx7FOp7hgDLZARSwRSgEfpSassPaMt0WmT6JGdahGwUjU16IZBOYCYANDDfWXj7cKgzrGxA/0mPz/fObCLFi2qKy5wW+tuJC4SLfALbIEwZgN6kDpgsgFuFq7N7r33XkO8x5hKPOiRhQccL+g1qIMEWgGkEYjL9SHS80TH67XXXnOVkXgahxMWFlS/wGbdal4pAbC28E8ViAvCCzL7QDzh2cZ8hSDmCUAP4ubgNyArQ9wXB1jiRElJRQhA874OOhZYgQPGChavQQ+p0o3KkD84YR4NILKELZtY6E6lZGlnjUAL6bSpTjsHlVacu9SUbF3L2rYAClgtVYOP7B4o3xSl1e44ZS4pptCH4yC10SqmLDu0UlSnZAEPBiTqC0cuTU4NwXbUzdllEgMhVJJqjbhhAC7xyVQYnDecN8O1SpFieabY+uni0LVv3UpGJ8+2Aw8YIF2edMuUsdUMvATX6MWVBw5oklTbLIkuQUbCSTpxVxd67lvV9CuF1ajeK1loD8fT6O4AUJMELKtlGbxKytq5OXmqmf6pvXi1VIlYvc7IUNUOWRI/hoEVMBU/CDOoB/DFNwsBIMbgu6kGYMqhbuGgLtwL4D3UK3FOtMAvsQWgN8ZqTOugN4uIEO7TE0884S7OsPQO3RIvjPGMr1xDMyEEOicvaAcXTLvttptLFiZMmOD5kw9pyCsRNn8LMJ8lwhbcAvETY6gmk1MgpHBvY5+rETPVEjt18sFAokE6UFW5OCG+uNIkLhCg6inUCGtJ50rAAK5UintqhlfDbi0BBgGTNInkUD4mBAAnjTLn3gCaykurZW4BvQYNKLIDVS7zCR68LCkqS+k7QyDFgYcqUpuVDzAx2D2qJ4Y44QalahdYqjhRlAb3qlqIpgr5JUgPtyoKgC625gPsYBehAwYgQ8RHGmWsSpULCGbZKSefagfst7/qKFtbJBYCqmI3meKCfZyFpaw5YzZC5kr13rogHxokTQ2liJScrnqSJpheog0BX1Uqj+gkcomi8hLuslIpSvsDKU3XKPPQdnyTMLDSPwIoZ0AmDoMy90LfCeDLi9iIf1iZU4dQtx/r0xux+ETWiRbY7C0AzaF3xXmbbbZxNzodOnRw+1joUUGLLJyhjeB2ikpDMwFkcQ0dx9PPoYce6ioOiArHjx9ft/gFnG0q+t7sjbsFV8Dnhi24fv/zVYO4IKrAjeAa8SDEuCk4AIFIU4WaHHjoiwC2qjRp1miwoAOlY2nUUYV+1IIKEECakAJWGjRmKEjfSPFxMlwtUKM1lp8BCki8Kp0NpQFFICQdDpJABkre1b7TDTFglhwbi62lAgE8NeLyoNocw86V0E+12GbVbvMKECJg4naGVAfSIE6jIHGEGOAIgC3eSawp/SIvRYvQjF5Bv8TVSpFxyFQlhXvkO8UAXgJ8FQJVuMapEdBpkCeulIK+kh6prNoQKwW86Qc4Skem/glS8oK6QaTIbk2l9Npiencvn/uk0a42QprqUIZJCWpEOt2mPdMAZ+JeETeZ76IGpl/wbuH9GIzpM9wnEIdBl3s8A/CEFbFH2Ih/WKGzKKB8yqUu9F1+J0KiBX7JLRDAUaA1aI/+37t3b7v55pvdJtZll13mrm/CbsQgIgxjb6Bh2inQN3FZuKDDhRFfNunAxYK+yZ9yOSfC5m0BxvVE2MJbIBAYBAOB4R4BfZZg/2RDqg8Jxh9Mx/FHGBDqyhA4SoEbJE4Pz6Qi5SK0CDTUJpbukSCY5n/QgnLTJE+eadgDEucK21jRP1ZnTP6ABvSWImVs/LyRH0AqBTAhiJEcE6BA+Vz/qoWEarGU8hJY0O90cZqStb2eEuFWpdRO3uFddFsh2jAAWMLKexXcHDGDOJKkS+VMNsUCNkqdVGeVLYOSSZXixMl6O3Uql9J7TOYmM5+segAAQABJREFU0JzCaCQEhLkDdMUcI3JDh6L6q1fqQlDL41G5colE4UKBtFIF1tJkSBVr84A7N4lBeslIcScEUMxWHNqKBsTsGMwrz5scHVSJ01YLGvkeHAT6TPwgyzUDNoMy5zDwe+SN+Id6sCkD/T2cWRNCP96IxSayTrTAFtEC0FmgT7jH9P3AXTrmmGPcECleD4YNG2aTJk1yDjMVJy6gDPphUUIgr0Df5BOeISZk0Q0HizmBeCxgQlxPnPizWVog+nKbpehEoevSAhAXBxMjBAOxotgIwFog58AbO0DI/xb4rTqUriz08iWgQvAVzfoAB/CQdJLQOUIAFgNeyBgp1/CJ6HAR10kQQ1khLSO4KxgAEJwwDRAAitpxJeJi6TciSkEZGd1UPkqHrhfGHwFOxXJRs0jtUSTr5IAsDxqc0G2q+6268z5+KI9UuDmqL4dXDICnSwkV/eBabCrVX29IZaX4niyuUro098uLiwTypEOmOmE1PjMjV98HDpbiIp6kVJWPbzvyQ8SIWaRUgSeYT6BS3OVVYrpCnDXPnog0puIli3WWqrao0TPBar8HM052QqOseSnAqjTj6Rfx34mBl99hYA4DMQM2nCTO8fGV00YLlP3FF184wMLiNOCOegG4eJYIiRb4JbcAtMbYDeiBu4T4jxDMlKDwjo0sXOqcd955PqYSP9AuQCmeVrkOnC3y4Xr//fe3/v37O8DCwTp0BYcrETZ/CzDfJcIW3gKsZpgYISYIDE4A1+wmBHAxwUJUHBAycSDSnyPUTYLxk6HQzZDTz3An05989qlzaJytwnwJHpOZgkpxulBER5GdW3BkYjrg/KSKg1UhS++OZmrn2EwZ2nQUoZspQiKIHx0Z+XMhIAGKJLF4yqtlsFQ/yBNuTprQEa5tHh35oB140P42+7vvPVs9Vv5qD/Vw4A6gUI3ClbcTAAnUw0Y/fzW1WYWsv5MvGAbC0CMFVQCukNpVDSuMBfeHpNU2Yfw4+2DiOBfboc7lsZVZlTheZUUr7NWXX7Rnn37GJo6faOVF0t1ShCKZdli4fIENvfZ6a9OyneXn59u2HWX/6m75RlwhS9+SmpUIM6LwDihNl3gTDha7DFG2R5xKPjjOdlGml/rvf+IHZJ6s/ntN9/49l3X/RV8L/YT+F98HmShef/119zoAwAqr+XWtA/Gpf5hwKCe8T3xe617bRMyfswX4Fnxvvg/jFIHxCGAAiCaEvuE//gf/AHZC/wVYhcCYjnuriy++2M0sTJ061S699FI3ZwIwQw2EtiTE93ueEeCEcb9Tp062yy67uE0taI18UahPhM3fAgmAtfm/wVprEIiMc7hGuRHDjbNmzbIVK1Z4Hkw4gZAZ4H7OwCDqsz6oRrM/NrEYAIp16IkAn/5oLCgSJwnRVqUcOqNSniG2i+/MQ5Sno0Te5gmIwyrlF4907jsQJKQURSUrxLWR4rg01itcCV23AVnKuzqGe54yu+XWW+ztd6Yqju6Jq4QOWFlZqS2av0BcKdkLEzIqlt6PR1BS6qfCxT6C5R4Bjgz57oOFhI6VsKAmCe3ayc7xosqFuip0+NAmsWakgS50ozbI1C6+TydPsEGDTrbfHHecjf7bq7ZMxgJBZKqKGqLS3h37lu0/4BAbdMZpNuS0wXa8rMOfMfgMudL5UDsOs+yV1161B/78Zzvu17+x0888w5o0bWo3D7vRRo16XK58pMulMRhwF0CyeF1eL38P2kIHJ35z3pyBPsCATqBPhP4XwA8eB/DJhmIv8UL/ZYHgfWotlSdN/CTONe1C/2aiYYJJHJuvDcLnC6Cab8E3BlQgruL3j4UAkn/s2f/SPUASyu9XXXWV7wgcPXq03X///bZ8+XIHqPRxaCX08dA2xbXjaKAzABYW46dMmeJGfckzAN6QJnHe9C2QAFibvs3/6xIhMggpDEoQ3OGHH+4DGL6tWAUxqBEPFjTECIGtU2D8+5ExkMnbJ3RNaIQwcfoP/XFxHYAjV6Ie/S5nJ6F6U24jnCSnWp6McqIMjzJ7skBK5UqxxoUacDcCAEP3KE1K7G4CQUimsgI+TYrlyOp1MhwwAal0ieMIiPBiSeQv4KOJ9aW/jrbpX37ldqMQpdUga5NYLgOjWwJSgKYcuWchYHrBX6/2Pcpkzb0cW1m6OfPL6VYh21ZiBokLJ9fSxZVSKkfvSfUQwIvJd6HrYSVJER4jVUKFD9493E445jD7cOIHtlCOp7+f+4OtkLiUjYjUc843M+Uu53r74rvZdvXNN9noZ5+1Q/bZx8a89jd7ZczrVqq69t1jD3t81GN2+23DffV6/fXXSzct08a9P94WLFnqHDc4WO7ux9+CP/41opdR3fnl71X3fPNcwKUIQIlJle9DX+Eek8fIkSNlab6zK+JSwzAhBKC1tlrT18MRygmAjrTQROLYfG0Qvh/fPGyqCIYygxP6ECdx/s8WoG/TboCjm266yXWpoBlMOACiGMvp97RvoCtygda4z5k8dtppJ7eLhTj+WY05hPA9Vgdn/jDxZ5O0QMRr3CRFJQpZnxaAOAKw4hoig6A6Sqy07bbb2pdffuk6LrCJmXhgQROPwGTHJPezBAAKR+22QNzWcISQk5NmK+Qa5i8vvWDvfviBNczKtIFHHGG79e9vOapXRm6q/XP0y7ZSVki79dje/vrEkzZv7kLbbZ+D7PjfDpQLEa3UJFpLSquxz778zF56+lVb9EOB7bRjX2vQtL7NXz5LPgy72GsCV9M+m2p/efppm7dwoe3ffzvbpXcXgTm9q5TOZ30/1/425k2bM3WC9ei5kw04bog1aQR7SehO+kwAPF5j2fzvZOzvdVlBft/2OWiAHX/q2ZatdwBOlgHupHWeKmAIkIGbhAZZVUmplRYut6MGDrD+h/zKLrzqOokgUy27XkNPV1paZl9+9pl98skUu/S2O+2MIWdbphTFdu7e1aZOm+4Wl+cuON06dehm27fqqPassTy5wNn/oENs9z1ftJlzFluhuEDYEkXXiq9IfQicfTUUbvjdzf8nvk/SN0Ogz06fPt0Qe5x//vnOweJZAFgBFIX4azqTP/2ag7RwyVhIxPfxNaVN3N/4LcD4EkTEfCO+D9+GsSeMW6EW3F/9Xnj2v3ymXwOW9tDCC+4VFt9xEI1bKXwOshghThj7aXPuMQ9wj2eAWVznsLBGD+vcc8+1puKMJ9p88/asBMDavO2/1tIhHiaUMDBxZiAjsAsFlwsPP/yw3XbbbU5wEBTPGfTiJ7y1FrSGCJg+AEjBsUqC3aT8QSiU48Srn9h/+u7Lb+2m6260598aJ7+A3W3C15Ptyy+m2aCSmB1+6MGyV1Vlb/7jNXtx7Hjbbsee9tXHH9rKgiJ7bewEgaJ5dv6ZJ1mDRpk24omH3b/W4lmLrUn9Fjb+vY+sTEZKc1um26Cs4+2Vv73oulJTNHEvXr7CGtWvtF7b51vDhvVtxqxFdt31w7TyK7WSH2bY8y+Otq+WVMt68mnWvYX0QSTe9FfQu6YLaHXs2MHLuvzyS+2f4yYK5Oxjv/n1kdZUeSXpnSJHv+IWCWHB5UqVwa3BEg3mtpKLIrVJ+g03WmEJ7nBw9yP9sJLlNn/+fAG1+rbfQUfaCvlZbFa90pq2b2Y7997e3v3kc/vu+0XWvmVrqylcYdkNJKZUW3777TdydL1AvrCzBDJp7+hjIHWNvjR8wFpkFcxhrOF7berbDPL0N/ooIgkGfyZXJoBh2hnVt29fP6gX/YVVdQjef/T+PxXo7+RJX6Yc8o3v1zxLhM3bAuGb0hdyJHqnL/CNEB+HcWvz1nDLLT3QDW0I5++www5zpXdEhrjUQW8R4AStMBfQ32lXOMek5T5nAotu/H6OHTvWPvjgA/d1GOaKxHfYPH0gAbA2T7uvc6mBMMI5JMS2ELZU9t57b3vxxRftlVdesYEDBzpbOUxAgfBCmvU5h7y8/IgxJsShlWikuGRZcIRkn+CVF56xl55/zoZccasNPvN0WzrrAzv9d7+zkY89Y9v32EVgQpNuao3NFJjIbd3SLrz099ZQ/gX/cMUftVr7kx13eH8BrHx7ZORjAkqz7a7rb7Y+PfrYiAcetz+OuN8uOeVSOY/ua5decr5dcN6VdsBhA22//QdYr+71fNAJA0lBYbENHnya9Wjd0K4dOszu/dOfJZKTj8AWvfz1cWuDSYhciVUPHHCwtWrf1u66d4RN+/pbG/vuWPtEwG/AwYfYbrv0sXZtW/mGQOEquc3RilwTfG7zZhYrKdauRxRQBTQlxsR3odWI65VWbQuWLpR7HdzoNJCYVGx9zEsULbUMaae3bdFGJq60WUE1yROI+27Kh/b2pA/tzfcm2ufaRXThxVdrA0Mb51Sx+xEsFXHP4KPpR2BpBay1Ph/0Z05DuyPKgHMaJlr63WOPPeY7o37/+99b27Zt61bbACQCC4DwzX6qSsRBl+fRRx+1adOmeTr6IvkA6H6OPv5T5See/XQL8B0JcE4A1gT6A3aZ9tprLwdYq49dHinxp64FAt3QTnAABw8e7BuY6PMowLOAxtZVEJEzJgfpBGk4eJafn28HHXSQvfTSS/b888+7yBAAFsLq32FdFjghbeK8fi2QAFjr126bLFWYkCAGCCuwigPhnHDCCTZnzhx74IEHfCJDFk+cQIzrU1Gm8xDQjPIgIvZL/xkRtdtFF8dl5fJlNn3qZOvQppUNOHCgRH+LrEvrFuIsdbPRH82wb2bMtV0O6mSFAhrNJdYcfufd1q9nJ98pOHHaInvgT3+SjaeVViYFd3bQ9d1rfzvxxBOtsqjE9txzd3vm5ZftuN+ebp3bNbWdOja2iy64QjoLO9oJJ+5vOapPqhVoEl5kLVrkOSev3967Wj3pZP0wf7GdedUfbVmBXFEIsSTBbZGOF69QI3+I2M/avldve/iRhxT3B7v9jrvsj/c/Yi+9/De74qqhdu5ZZxh7frBRVVEqB6y54pbIf06SOE15uXL1Iv+DOanSGZO+llwQ2sqKQllZFxcnp564UDleTrXeKyVXuwC1a7FomRT45VyoSGNeQwG0zz6eaGeddYntsPuOduD/DbAjj/u1tWoeARB0/gFX1NXv+A+ZM6UPhHu1z3XabIF+BteCAZ8+CeAZP368jRo1ykWD2223nU8ArLrz8vK8nsQL/XptFcd/GwuJ9957z1AADhN6AGcb0s/XVnbi+dpbgO8QL7alH9AHWrRo4WLhAADic+L7c6w+4cfH+V+5DmM17Ui7caZPX3LJJW6KB6B033332e+0WMX+IQFARpzQhlxDTyxycFzPhpK33npLnPFvXf/xf6Utt8T3TACsLfGrrFYnCCkeWDEw1a9f3ycbiPKkk06yZcuWuWVgHIjiBBoihGXP83UKgTuyWuQaKaSniJXiIsJIC+jfYqRJB2nF0mXSBZsihe95dusdt4pLI1Z2yTT7esa3mnx3sDwRPnChqKzYmrVsY207dJQyebGlCQj26raNJcvMwsqCUim151rLxk3tK3Eqnn7xeWvXvK2NfnmMgJCsp2txvLy82BYtnWUNGqbYSu1WLCqQrlI2g4v0E6Q0HxNnqrW4JRjyxKRDfpuWlin7BlWFJW57Kkl2o+AeOUYEpWQirpIug0BiuexnHdC/v7074RP79ItvBAZVHzGfpJPuf9LzJM7DvpUMrOrCShbNt/p59WQMNdVWFiqzDOlBSLE/t0GeLZLhwHTtNoQLlS0wZtUFlltPjqFjS1Wc3PuoArHKMmvRvLE1bZJjDz/6hHXs0i3S91IRGKHPVJNRT+Gsur9+GffH3yPu9+a4jF9NA37YxTR8+HAf6I/TLssAgMKmCybjIPJbl/o2a9bMhg4d6twqJpHQn8n3xybvdckzEefnawG+Q+By/1iua9rJxpiWCBoO1KfD+A64YpxHcb1NmzZ2wQUX+Lg+YsQIX5xABzwjhHQBZEELjPft27d31RHEiyxI4IAREmDWm2GT/1nH2XeT1ytRYFwLQBwQHyFMMFyHe6xYTj/9dLcKjNuFW265xR2BMvhBgEx8pGMghAghzkCQWD1fPTCpBy5WsgCEAzXfyscDkIkAAAhAu+dSJCKLVZXIf/FKKa+3seNOOdoqpZPUIHmRAIJ2PmbmW68uLQUypDcgMcLSb5ZYeZmUu+sJ3FQss6TCWVY/TfpisQZSa8qzZqrnhK+n2xApRhetrLFW6e3txJPOsrbtWknsJgOn2q6HqC5JyEcSR+l2wS7X7sLMJFtRHe260aXsUC2VSakyqy9Ln5lllaoJB4ZEM6xUliLqZ+RY1fIlUiovl8mHd+z+EQ/Z5KmfWtNW7WzoVVfbmVJQB6hhCqKsSiIpmW1IS1PLSDcLsJidnWel0r/KEP8sN1c8phLZnREAwzxFTBsBFssOTdOYxCYAR+20XKTdiuWKliqzFRgfTRLKQlSZXb+5chMXTLlGYCoCV1iHZ1NkxEHUEzYXeMAGmHbp1cYPd2sf/uynMIAzUYaVM5MAfS9wKwBM3MNiO+AKgI9DW/oZByEM8GGCWFtFQ/zAtQ39nnJCoG6JsPlbIP6brF6bIP7ifgBifNvQL1aP/7/4O/Rt3p12Cf0aC+1wsuBEIaHIz89324O0NwsW2pG4pAkiQ2hvwIABduedd/puQhTmGzZsWJcn8YnLdyGf+LL/F9t+Y7/zf86uG7vERP4/awtAMBAaMvphUiq+8sorDb0XlN/ZhcJzJkBAFoALYoSwSBMGvPgKMWGvPm05EfpNgTVxINLkc2+JxIKkZ+Jt00Kiuz472bvvjbdd++5sDVvUsxxBgBo5aC4oSrbG9eBgFctmlvRu5KA5Ez9+1YXu6FlWsmRgc4liJ9n3s5dJWf4rGzjgIDv63IuUd6Z1b9DV2rRrJr0m4TnpemVL/FZcVCZzDpGfQKycYsMqSaYV0gRk0P8oly3Shrnavqy6JktfqqFADTbgC2PiZFXlWBa9Xgjl40kf2wknn2xLJEJs1rKVwMEdduyJJwvIgYQAN1FIVd4OfnCXozpgB6KarX66m6yy4ThZLu9YZjvssIO4fVX26ujnrPuFp1p6vcb22YR3bYreq2OvvaxHl6Yu1lTjWfvOXezOe+6zrl3y5W5HYFGASp/Iy8oSmCsTEsx0LptqUlsZTsAr8Q14hUh8qPPGCvQT+kuYKPnmHHCiAlhCH3C+lPuvuOIKB1633367TwChb25I3dY2EVNGIiRa4JfYAtBev379HCydeuqpBgcLkyf9+/f314UGWejE0wjXiGdRdkes/vHHH9u+++7r8aBjaBda/q+kG7/Ext1E7+TzxiYqK1HMRmgBCIWAjgv6LuwmhJAgSGyiAKoIYSKCaMOqBWJbl0BabFox+6dhoFNETB7uAFrzW/MmzQXwetp331XYRRddaJ9O+07G7r6wRx5+1J55+kmbOetbpZGLGdl6ws2MJI5RvaRolJScZc2bNrOMLPFxcmLWuGlLe/ON9+w3R//WrtFOmgsvGmL33nOvfTtjhUwXZFi5dublZOXYu2PftjGvvmlfffWVr8iKJNLD8nm2WOjRayHWFGiR4dEaGSglxMSSyhaIEd60wqWLbdy4cVYiS/N/vOduG/fBeHHKTlJ6rSAVF76LmtEZdoCaGky+6x1mfDvT/vHqa/byK6/JlU2qLdS7vfzsczZ+0kfiTCVb/jYdrVlujt130w32wuPP2T/fGmsXXTfMvpo9x7pqcKynOqkFBf4q7flXX7czf3eOvTV2ogMrytHnUbmR7ZvMWkvYuq3At4o//OZG/xM4nhRUiEHV2sAqGNDOGYVmdEQY2B966CHfHs7gT1/b2IEyEseW2wYb+/v/0vNncdyvXz/nCC+R3T3EhhjvJbDACeAqLKK5j3kGzDtAr9jUYtEZQqDJMG+E+4nzRmoBTZ6J8AtpARFSTBNeTC50YmeddVZMW+Rj77//fkzORP0NNenFxHHyaxFYTBbgY7Ea/QxHbTvws6r2qKiqjFXVVK+Ko0vpNMWOGXBYbPedd4v9Y9wHsfKastjSGeNjt145RJr4GbGM5p1ieQ2bgFNiF19yZUzcjVisuiD266MPjrXZca/Y5HnLlXtJrHL5d7EHbx4ea5icFnv/nTdjyxbPjfXtvl1sl+69YpfdeFvs7pFPxQadcHqsXmaz2Pa7D4jNLihTVZfHLr38tFhmbtNYRnbL2AVnn+fpLr/l4lhSs7TYhK9nxsqUe2nhgtj7r70ca5neJjby7idjlbGKWLHKLKiqia0orIjFikpicz/7LDZ1wod17yZjqd4UcvMTq+A9yaesyu/pBWIFyxbGrvrDubHWjTNjTWRuTG4F9Y4NZNW1Zaz/rw6IzZw7XSkqYi8+/WysUbbql14vll4/O5bbskHs4muGxr5bVCgPO8qpVMUv/T521+1DZVMjM/bX18fG+CqVtQftL5c8/FXddJeDaz+i6obvo5ubJAhMeTkC7DEN3H7NPemHxCTKiIlzGtNuvxj9SgDfn4fzJqlgopBEC/xCWgAaCwf0RBC4chpjTGVc18ammNzh+DPiEhj7CYzzM2fOjEkfKyaRYUy26JwmAz0GWvbIiT8btQWSyH0jYbdEtpugBURcdbt4WMWEMHfuXN+q+9RTT7nSI7J4PK6zmmG3SVjJ/Js8sJbh8GMdAh94sHQqtfsuTYrbMz6fLqXyNGvVpbN20Emvq2yhVZVW2DvTF9gPSwqtkay0N5LCd5v27axl00bi9pRr6/F39kN1jtjcHaxBzQrLQK+rIMUmfjLJuu/W3v4+5nW7+fJ77NfHn26nX3Ghc3VK58+0c84738ZO/sbeGfe2dW+fJf2qIpuzQEY9v5hhfWVfqqV2F85cPEf3FlnvHfpKDCgzCBLXlS0rsK+mL7QOqmN2S8wjSDTqWlNiRiHqo+vLnhUstWqJ+uD8pcngKRYoCPxOl56U+FduWT5NWu/fyczEEtms4tmKwjJr2HQbK8DfYmaV7brTDpYshfrsrHr29eRpNm/pEpsvZf6mUrzv0bWnNZFsUubAPMQkMp23eKF9+90S677dDlZPIk1tRqSJ8ZXtPgcrpQifFr4ppiDivk/El4w4bVGOG+cv7wmnk/7CUIGtHnYNYjrhxhtvdC4p9tgwEYL+R7DiHfQDN06tVuWaGL5WtcWWeFU3zmyJldtK6gSnGIkBu8VR/3jhhRfsZKk2oOeIGgjjPpws5oIglYB7hV/DUaNGOZ2ioxvi8drEh3YS32fjdoIEwNq47bvJcg/Egk4UB5Z9mQSRwz/++OM+KSI2RH4PUUGAvm0+Hk3FTeCh4hgadQfDAJEQSMOh+CskIsrLTLWUiuX+uyKtMWpRxl6XijKZRZDITWry/JCRTzkhlZiQpPUMfSahiQrpLklsZ6kL7alnn7QrfnerdejQ2079w4XWsnUje+vlv4jNPco67LCXvTrmVWucJXc2xQWWkdNEiaRbvrzAcgTkKpKqrUS7F1OTJIbU/XQXnQqUYO9A/yuFbEqxVSXzCSkaWNKkJ+UVTpYdJ1loZ/BB6ZzAgJbGbkHZZygVoMiSVXoHY2q3culFZfiuSEWUwn2sWrpQwol6GxfgpWqnZKSzRtkxK5OIEhUtRbFqlPuRX8pwKlsJq+XIGbGizGlpJ6PU79NQX1eTSKkrTZZNw2CpWypLT37k+9Te8igb6w8DNyLoqI3S7LnnnnO7VC1btrSjjjrK7e1QV8BYGLhJE8QXG6teiXwTLfBLbwEWLCyIg3FRbMGdccYZNmHCBNe3xUsCIkECNEcItMjYz8IHjx+YexBHq073ysc4LZATYeO2QIoU54Zu3CISuW/MFoBQIKig88IkyMF9QBbEhW4MZhzYtjtjxgzr1q2bc7MAYv+2i7B2to6ftDHR4AQrwML9JIgYJSpxgLRHUbvipGSpcxKa3jKDUCpr6dHOQq2SmHRjcm0CasB+lHSotCHPSpVXlvwNJpEP0EPAKJZSZJ06y92PdhPOmjnPPvp8qn006QNbuXSObbd9dzvnwsus4zZtLE2gJFXl4AiaASVLDpqrBPIqtMsuPTmyEg6YSRJgSVJc9yRNBVSXFOlM8Q4pAk7JADABJlVKSvtpYmS5VS8fgBxoaZciCv0ZgCsF8dj12oojoKOcHVhJdqj0AAsNbspK+EjtqZ2aRYXRpj92/olLV6TdhiitZ4hFlRyhVaWT30jZ1krSOVUIC6OlVdLzSqWeWl1WiisWdOW8AtSVUAtsox/KJlxsxDNcT3Yt0XfuuOMO+9e//uW2qQYPHmy77rqr15P+R78jxF9vxGolsk60wC++BeAEM06jbwVdtWrVyu1hjRkzxhfPGPHFpAP0GQ+wGLPhbmEPa9KkSbbzzju7ji4NxjPmh38bX37xLbl5XjABsDZPu/9spQYuAYQYCAcOFcQjGb2fcaHA7jZWQ+wqkV6WG7FDKT5dYMXDGmZqlNvJl6OOnSzgUKa80rDJonSoIvkzAYTkDNl9Eh9GmEmAApCFlWHlUa0fygOAla6zjDvIArwgWoXylTixvLLAsmQ6oWf3Xa3njn2seZsWlp/fyvbdazcbMmSIdREoRGkdMRoGplIlR0vRbj620iVLrJcsDpuKdA4QfCjq69vsMK2gG1IbF2cNm1469FysW90XNBRAAhyRdyX+DGtFgqCmFIFHVd45bUlu/4p2UFkCTQAywBUYkWrI7FZUN96VG6oT4seYABxAkmpQdaXwgZL6pWs3D8CqHJCsOIAzr6nKTCd9CHHcK26RT/Sn7sSdjRLgSrF6flq+H/GTtny5fDGKayUdPx/s6X8M7GEi+H/2zgJQqypr/+t20p2CIoiKoCgioCAKitgdozPGjDH6TTjOGPP5N8cce/xs7O4Gi7BBZbADUJRuuJ3/57fPu+4993IJpVTeDe895+yz6+xY+9lrrb02z9wzGXBf02fWS+lUW7Rj0v1sa2B9t//P9sPXsGAueVhZcB9b7NRFNE94jO926NAhLHQmTZoUABfcKRY40BU2nvjYYw6AkwVA49gq0qBNmB8AWYRLuvVXA0kR4fqr259NynAgOLuKwffee+/Z3XffHbbVc0A0x8IAvlq0ahlEPL6qYdXEdt44AeC+WqAogJcER6VKHJkUoZPA2RJXCrGXLFRZpuY9gEBVio6YEbBJqYrAWClgRv4yohDdVAMkQElFuuqldLQIAB7DiZcTnhEv4oSPIoeiFS7EV3iiRj4BQKURzudelQsgxXvxiYB/oWxBxCd/ggJtcJQ1lGeFiZuvIVSElDxpfGvy8bj4BaePUADC1hRb9yFOFKDmXW3+vPDQ3Psb7uUSGXOmIk5K8yKYkZX/yEdBVHaAEVfADve4ODGFcENo+fGeNo1PhuwyAkyNHTs29BkObt5pp53C7lSIOQDKzTR4vslrsgaSNbBuawAQxBh2USHjknHKeL3yyivtoosusm233TbsHufMQhzhfXzPnDkzHKdG+JtvvjmcT0gYxnycHuCXdOu+BpIcrHVfpz+rFBmgTIQMOAYVh4fuu+++gaXMymbsG28E8SEmFwBUDDoGKECL8D7pco1+AAxQQ2SwLk3heIxQA5M0t/Bp5AQGmPzDZjtEgfIEOvBOfA9CRA+gJsR5QVMpAjBROgIBAVCQdxQ4eiYe8XkZrcCi9zUQKIpHHH6wl8KNLso38tbfECkqnQeN0oyHJ05IRNeobPi4qy0PIkf/OoWTflYioxDU068N7ylEwfwpAnj+xJWYDbiEd6o4hLQLbRUnvhBU2hKgTHvyTF8AGNG2POOICxCjf+BY/c6ZM8fGyfgqyrTPP/98CIuuB4q1vkrmyqra7WOFyMk/yRpI1sA6rQHGKWOUMcuVMc5Y5ZkFMtxlxuh3331nQ4YMCXSdcc6YJi4nfqCvBadrq622CqJ9Ckj8pFv/NZAEWOu/jjdqDgxKfgw2Jle4WTxzrtWhhx5qHTp2sHukBM8g9bBMnsj0Cc89/jgGLb8UdIvkB7gKR+iICxS5yF85BvtR2HNKS3OwEgEOfyJFwFcAJSF9gJJ+NQFQlQfgQQiIG72oBSgRIHCA5TgkVhLFIRN+ibjhMQJBeHuA6D56qgVYte9ruUgK6YGJTbKJ8lZLyT6AN8qLSA9/ueoU9i6KQ6SI/Au4Uu8IgrnQhC9vwi/660+xzEJqiUDy9hAAK9qWH4DKgRJXCK0bFeQZoEV74ngHkaU/EIZ0sLMDpwpbVhwYS3r/lC2y0047LSjIsjGCfkFeiB78bMGQYPJPsgaSNbDOawDay9j1qy9+Gb+AJ9Q/0K9lvM6aNctGjhwZxihjG/AFvWacjh8/3mSWJ3Chm+qge6cZ67zAyQTr1EBSRFinOn6dD0yePsH6FzLwGKS8Q3wIx+Laa68Np7gPHDgw6NmgwMxAZLA6F8TjE49fmNgFsCAAPJdL+Z37Ws6GA6EI+oA78OGpRhwXEgWY6IZfQA/sy0MMGOl0EUtrsgjUyFcnN+sPgSU65CKH2IyowXk6fpVnFCziYEWBojJF94m/IbyX2f0S4WoSd39dEx9TkYKGl0CMzEAE4AXeUrRKiTIlsFO5pDOGODOSUwYGl1pFvkCvlTvaCUedNuRoV9rAXQDAsbBwsBwk0z6k4+EJi+gBAs0Zgg888IB99NFHwQo027oh3nA/WTV7GvQZB2n4J1fCXvPJa7IG1n0NMEZ9jMfHHtxjxiHjc/To0UFc+MEHH4RFM+fROg1mzBN/7733tjckrbjzzjuDmB8/nNOCdV/yZIrUQBJg/cr7QXzC5Z4BxxXng9dFiEyY33//fbD++8ILLwTgBfeiX79+1qNHjxCnWOfQZOuoHFyY8qOkapFN4rlKu/BInx2FDbnaaA5muNYCEEsFYLnBB/nLhTj8CRlHAEsn+kUvHH/UvK/rHRJY2R8vDO89nZWFjfsTLwGwygT4eNSeQAEp3cQAFhwsCemUtDhxFREYQscMxfsAsFaRv7dVXYAVZco7/F1s4MAHfwdTcKFwTmgByjj0q+BYYXLhiSeeCG31m9/8JoiPOdvSwxHW8+Ee5wS/vn/0Nvk3WQPJGlhfNcDYY8zzY0zDVYYj9dxzz4XNQOTLqQpnnXVWKALjHxB12WWX2YUXXmgcwM45hc59Ti6Q1ldLRekmAdb6rd+NnrpPrD7QKBArofgEGtfTQSxIHFlfN1kADvaOkO+zawU7WvvsOzLYZSFOjoBWhcwlMMHL2nsQKWWmS48LswhwdAAAWKUCQEjRHIeZA5wraUd4hneAKe0tlF0pXEoaAKtUUQEEcIVQTdfkXgOAIoDFfsTgFQcpCofoMfJKpIcfaGiF/KNyuT+JeVK8iWKHyOFPbXn1SEDSk2eZ8iO8tJssPfiH4AkOloCmHlP4aIxm6cJnEixAR8+QKFEG3AVXF8REZcWPH646UZEQUSe6zlmizWkn2huOIm0OgH7ppZcCQf70009tzz33tCOPPDIoyhIGsQOOFbJv/SZdX/HW7ze1nMoQLfknWQPJGljHNcDY4wcY4oqeJIviuEMciK2r008/PejZciYt4xpaAD3HSCn2szg4+rbbbgsHQtefB+LpJe/XTQ0kAda6qcdfRCoMNJ+IKTBgiknYJ834ZI7FdsLPmTc3cDuwpcLEPHX6tMDNOuigg2y3Qbtax/Ydw7cncItVFsOSlpgwU1uF0zMFmCLbVJaG6FBCvuqIgxKwhmKif675W65AP+1arIjep6QDuJYLhOgsQfmHeAqbwF96p/T0tgZgOXgCd5BegqMkshRAUiSOlH9DACtglQSUUlwegTKelG6DI0QdsWaIh6fMTyiXhPQvgKmIb0QapIRYMhE4ACKBRcXhTQjn6eg5lJ1rwvmrmvLLH5EjhLZaaBNbX7ShE17aEE4W7Qxx5R0A+dVXX7Vnn302ACz074YPHx4UXtkRCIBi+7YTcOI5N8zLwdWBW9wveZ+sgWQNrN8acJDkixmn4wAtxqkvgNCLvO+++wLIQuKAyL9v375hMQanC67WHXfcYeecc07gZhEPOpF0668GkgBr/dXtzyZlVioMJmcHM2B5ZvLF+YDlvryUSVnvZLgJG1hpaTJaWlEeOBqz586Sscnp9tknn0sZ+pOgVJkvQ5/oag0bsZf13m57y8QGlJBDZbUOX9Z9ZXnCzlaabK5oLKfAwQFF6D6AB/1RUeQSAKsyAbAEyGSnXWEAIgmAJZ9gs0pXzC3gxC9KYBJlCngi0RjASvCI5AWckVsVwArliJJIhI7iJP5CiuoArJq3gKuIw4YXyRAWV5NvTf7BU8UMvKsQNqqIEDyKnLjl0hDACuJXVUQAWQJs3q60KT8ILzuH2CU6ZsyYsNqFA8l2bn5du3YNtnQwRFuhjQgYPw10VuCM5yg97TpNtH+JxMKpEvVigBX9sioBb/LBmmq4xspb9zbRJol6rfsu+ZSsgWQNrK4G4ouald1DBwBK0Pl58+bZTTfdZJdffnkwz8Bhz4x33j/yyCN2wQUXBGnEVVddVbOjcHVlSL7/6TWQBFg/ve5+FTHrTOCAD5AFEyJK5LpWVSSMRcqwFP84+Gbu7AX29ddf2g8/zAgcrblz59rM2bPCxN6pQ2frt2Nf22XgAJ05uGUwoBkqijSx2J6Q8QHqKmQwNDs3K4ixyC8rUwrtCQAEiEgVeysqn8oAZGFyVzI621QTPlwh/jmUCblEYWSXSwcjB49gVZ54EmFCZBwQwOmBMAEyEXNikT7uSkoRq9X1c5xA2i6ii1aAteDK06gNG+lJRSWP3kacQudxRZwhyuJcI97zi9KO3kM8cYQBAAPhonRSTId5ByvrKLnCacT2DeAJq89Y8cc0B9b7IbSue0F+Mmkmg/Lagaj6kXnCUHcYRuUpRfUfHM/itkW1KY4bDYJVVurdP5Ir/rhgqiK6Dd9Me3o4vBPtW8fPgyevyRpI1sCPqoH4YtltZXHiwplnnmlYe99///3DruBmzZqFzSzoZz355JN23XXXBWPBTkPINC4yZJGGZMPp5Y8qVDJwTQ0kAVZNVWyaNzXzYoAuqgOUsMP8HQEsDHlqrreiCjhM2tOXrm36PqHqWlJaZN9Mm6rdZ/8N8v2li5ck9H4qA+Dq2L6DcZxD7969gmiRA6c5cqbGxSZfBrUPbGeHEw4wwI/B7lw3/AFp7iAUuPph/H38GicqiEl9pxxxITJx/QZ0mMjTuUTxdLinDPEy4eflJR+IFFcIIYApHpZv5dn9yNtXqfh5OSkXP3fox6E/NX369KAnRxzKQRh2hHJGIFb6sZPDUUkel/QoGy6US1dgFCmnVwOwQFzY2E8ALOpUlusjEWgUbo0BVgBhStidQFpwSYDlNZK8JmtgndQAY98Xj5hd4ezCKVOmBPMqXLFhB7DiMHaOurriiiuCDtatt94aFmws2qA9noZf10nhNvFEkgBrE+8AKwAsDkfGBQ6W7vUc9KUSnAnxO4KYCDyGfpH4IAoLNyniyKAc/cUXX8j690T7/PPPw8AlOQATStOAF7gonTt2CsCrbft2xuoK5WoGdtyhuAlgcGAQBxoOYlx/LB6Pe+I0FA8/0llZXh6XMPEVXdyfNCBqAJs4GCO8A0Ff/Xl+Hp84DnLIw8PxPg7WCAOxhBsF2x89KuzcwK3Cn7oB/AHS4FL16tUrsPzZAUg9kzau/ncGT/2hXIgD4WDh0qvFIaMzCAjVACxeNMTBCmDc+wmB5Go6UgTgAvcqepP4mwifBFh1aiX5kKyBtakBpy9Oq6AHzgl/+umnA7hitzDA6thjj7WvvvrKzjjjjEBP7pX9w8GDBwca4elAd6BRTledjqxNGTfluJEiyKZcA5vwtzMnRtMhor/6LjEhJi5BJJQIwhnHmqEFtBRPejkhHSZrTepsGe7fv79+AwKQAARgvPKdd94xToJngDOYEWERlpPgAQRcWWEBqFiBtW7dOvwgGHCPnKPD4MdBAPCDsJBvfULgz855gnCQr3OLuHdCQh6AG8IASBzYkQf+nhb5el6ky8/zJ54TJcKRfv08ievl8TSJj8kEjACSLwAVQDV//vxgo4orfhBJrtQPXKldd901XDnmiDTIi7T9+zxv3lEW8uOdAy6eUwM7KtGyHEWUANFBIT+ICvmQqAPUdANnpDmg4mPjjvAhHWI42EoEcHAVD5+8T9ZAsgZ+cg1Anxj30B7oGeAKPzjzBx54YKAtf/3rX+2GG24IC9kjjjjC9thjj3DEDqZ4oCPQBOgE6XDvHK04PfvJBdzEIyY5WJtwB4gAVjQJ1gCsmokzmlJ9t597Ey7MsXjoVyXOh8ZkxOVKrH6o0lRZNGdCB2AxUNlR6G7hooX2xedf2TTpCkye/KH0ub4O24gZ2OxqQ6QI+ILrhf4QYAzwxZUwEAHS5sfBp35P+gALwEMcwDio4D1h4w6ihB/hAToAGJ4pM8CE8se5VIAx/J0YeT7kiyMv7iFY/EgLjhO7eCB65EeagCX8MfIJuEKPDdEfP55JH05f7969g2iVcwDRaXPRKUTUy8F9PH8vh5ctFCzxhzg4f+ftGvzCGwdFUfsHr9gfD1+jvF8fNIXO4WnEIqKzhfMEoqdEZ/KH5DVZA8ka+LE1AE2BXkBXoDfcuz4WtAGF94svvjhwuUeNGhW4Vxx7Bef7/vvvD0rv6G4iRWCHMRIFnKtP/NjyJMPX1kASYNXWxSZ3x1wnhnD4bgxeRi4xOSbsNVXoCBhERhIMhtc1ocolHiwXKzkXJuiKEyoK7AxuBwTl0qhmwAJcsjITphtIMcFd4ZYz8KZNmxYAF/ZaABsffvhhACq8x5QAnC12xHGF8+XAq2XLloEwAJAAOQAJfuSPH/lSHogR7/kBMgBsECM4RSiFwknDkn3Hjh0DKCI+4QAw/IgHEQM8wXFyf88Pf4CTA6hvv/22BkgtXLjQ/AewIhzf0qVLl6CEDoBCxAfI5LscBPHtOMpP+uRFuSlH/HsIwzsHW8QHEBKO7487woX06QRqWsc9Dpxo87jzXZvsfqS1a86SbBBgEbN+n0gCrHh9Ju+TNbCuasDHO7Qp7hj70AkWd2effbbdc889NnTo0KCP9dprr4UDojmfkAOjERtCd5555plAWzH5wII26dauBpIiwrWrv194bCZBn1p9QkzMuIkvQ7tKU3GAV0h+KrXljD19GBONuFLYY4rAFFEwzZAqPZ50vedXWFwUOEDpaemWn5efSFWGOQW4KmRri52FDopYUcGRGjBgQAgHoAAcAGQAJIjJEJ+hl/TDDz+E63vvvRdAC/pJhCEOnB+U6bkibuQHOIMTxT3ADMIDyGDVh34T6QDuCAMRQkkcAgPxIk3AIT+eATUQLfShiM89ZeOZsOQBB458AE2sCNnRx+qQ70MJnWfKGCeKxAX0uB/5ce9+1AW/uGO16s4JbTyMc9/4VtLHkWbIIzS9GjWI9SJI5EDbe0MIH8CS95OQROg1EeSOnuv/XRGg1Q+RfE7WQLIG1rYGWHCxeIIO+WIWYAXNgMb5maF/+ctfjMUei0iXEhCPheArr7wS6Cp0F1oGHYb2xdNc23JuqvGTHKxNteX13a6kzronglD4RQAr2KvSDFocFNgx5xlt0a+UX5V0rzLCDCzwJQ5X7a5AgS39c6DAII8OaybdaDp2Mw0wSKJ89S7BdXFgAIDBOXjgvf/wj98DKvjhhyNviAqcIogHP4AK4Ad/CBLPDtY4n8vP48OUAf4ANcqCeHLHHXcMBAeOmXOBAISw0wFSXB3QQZQANMSl7Fydw+Tf5uWsATmJMjuQ4hsoI+EDCMIj4fy7uTroir/jHn931IXn635+DWnJIGxq2BKqOpVIlyb1NTD3UU9wblVkJgLL+uLj6W30N5jJcOyVyNofPS+uNaWq/7LmRTx08j5ZA8ka+LE1wJiGFvqYB2hBs7hCS7Dgzg5CaCOqBzjs5XGPniznj55//vmBg+V6qD+2DMnwdWugdvlb1z/59CupAQYdAyy+umFlwwDKzolEdVgGT6lOs5LCIsvIz5MhSQEoTXxVZfLPkjgMeKT7tMyouwAaMlCCDtyV9AAiqC44VnCzZHLKMjKd0xLxQsJErInZd+vHqxdQ4EQhSqe2W0Iw6oOJeFzACMTDwQ9lA/DANQLs8J2uk8Az+k0caHzLLbeE1RzxUfrkGAkUPhFLPvzww+F0esSUcMsQ140YMcKOOeYY69OnT0iXcpEXYIvyUcfc4/AnT+qeK89xAOXlJw7v67/jW5xY8s4d+fBryDXkH6/T+nFCWgJxcBCrIMBqW7CWmlltEYEr4tCKmOLIlqgUUFWq+6ysXAmW9f0KmyXrsRgehXOJKytT30j0k3LslSUAXPQWABiC1WaQeFzZhXrGUQ/UiX8n7eb1tLK4Sf/1XwM+oXOljfwab6v1X4qGc/AyMM6gebj44sXfNxz7l+fL2IiPeb6ZRRa0H3UENsSg38pxWei9Qq+oA+xmEdcPdyeO07JfXi2svxLX5+itSf9JcrDWX3v8LFKu3wkggPgxEMvLpRQpJMXGfENcl5ltlQJO5Zo5szHXoB2CJQAtfQnQASveSwqXB9FXOlsJQzTtXMnRcQ16X8muwrDNP5oUK6uw3u5TqwMFv0bV4/Nt9LTiX8rrk6pfVwwVgRr/Lgc4hCMOP4gs5iM4SgKLxuhcoe/EsREcJwH3CgdxAZTBTocIoRQ6fvz4wDqHtc4RFBjv46ggWOkQLsSP5Ek+1CtpUBZ+gACfdEgfPyf4hOcZx33crcw/Hmbt79VOmGcAxAR7V1rtKtEAstRMmaFR4aZJAytw1QDIqQJcOicyLUvgMCPYo6+ULp62JIZwfM2SJcuscdNIfyP6ugioUd6ar/QXNR68XbWjTqhbQGnS/bxqgMknvqigdLRX/X69IUrtY8evjD/GpZcFkIWLg5ENUa71nYd/r+fjz9AbOFeTJ08OC08Wju+//36gTXDzqRfG1YMPPhjOL+SZOqLefOHqaW5q1/oLO74/Ts9XVx9JgLW6GvqVvAcI+CoOI5WAg7ZtW+uQZm3PhUsicdH0b6bbktIq6Qpta+lFy2zOgoW2RJMo3Im0Au2wE1hIz2tibVu1tuqi5ZaakWkV1Zk2cfIUKyspso6bybaV7FpxpEqh3ufpGJ36LuJkyZcJdg0mVzqzE0a/kqYTD8AQojr3c+IAYfAVB8Dq8ccfD2AJPStAEjZhRo4cGXSkAEg46gii63pLEB92FgK0UAp9+eWXg6kJBh06Whw7c/jhhwedMbhmPslArAgTBwIAMAcH5MF3kb6XPRRgg/8RsCorEjiqth9UL0uKKqxbn77Bant1RbWxf6G6VGDzu+kC0fla/XawkqULLbtxU6tIyVL/WGxzv/vWSqVnl6p+AmBt1bpl+AogdnmCG0YzO8yuafI1BFhMDjjqjB/tzo/6ZRKI13EImPyzQWuANnC64hnTz2kr38nm/hvi6v2DvLinHH7PmIs/4x+nKSHgr+yPAyUMjd55552BGw93Ch1WHN9PnTCOXn/9ddtll11+ZTWwdp9DH3ZOoINNaA8O+u1zxcpySQKsldXMr8Q/zs2BwCBrZzXDgLrhhussKydb5wdKGX3eXPvrWWdbdqvO9re/nmlLv//KrrvxBnvnm5myNSmF9oLZlirZX3VWE7tJNlUG9d/RHhp1r416+Gn7avoMy9WgzcnJsB36bh/Szc6Ay8A0W9f9WIAFkcQ1RAh5x/d5x4+DSAYB4r5HH300iPvefPPNsHo7/vjjgxVjzB74LhnSiadPmjjqyAcRulyffPKJffnllzZ27NhAjOCCoayOnhbiRX6w4cmbNKhvQBcE7WcJBDgOp7xYIKvE/nn23+yjL6basKNOtf0POcLaNZFtncoymzH167DLqN1mW9pl/7rEqgrmWWp2jl39n3tszOvjbdonU3RmYYkmsxTr0Kmj7TZ4dzv/wgsCpysxt4W6hCTxWwFg8bbGk4e6zvsvkzbtRN1yZVLgSh0n3carAeqfvs1EjvP2YUzyjnEVH1vrs6T0BxxX/wHQKQtlpA9RJgeE9C3K+2t11IEDSiy6v/322+F8UvSuoI20GWGoFxaZ2Cns2rVr4LDTZt6Gv9b6WZPvivcP6glHnVE/XrerSifJa19V7fwi3q16gonoRxSmSlwqzterqCjTSev3S69oL4m7DtQEV2133XGbPfrwI3bQsX+0jPQcW7Jonk0YP9aWZbe2/SQSa5m21DJ1/t/i4nRr2aK1LZo90667/hqbu7TKhu93kDURB+ebb74U56pUSvAc0IzuTpnlZkW6DzVzqHMuqFvua17gsaJbHXGGCABiIJzOiUKJ87HHHrNx48YFfSp26x111FHht88++4QBAnBC6d2Jb3ywQIxJjwHFewgRabPLhh9pYDj1rbfeCkSLs73gkO22227BMvIOO+wQFEe7dOlSh5gzMBmwTthJe6M7EYpqgaw3X3vZJn4xzz76odiatu1qR48cIM6mzjlcOM+++PQz+3T6bLtIpjcypMd2+/XX2lnnXG6dNt/KDj/4IMuRvl1hYbG99sbrdvlllylMlp32x9PVT5qEJl6bb6QdcD4RxIHqmhK5tck/GXfVNeDjhrbg5+3D2HGwRQqrG8erzuWnv4VDzPj1snHvInrKvrHK9dO/qG5MxsXKHN/GohM6w8KPH6oNAC30UDlqC/tXXNnx7NwY6oV6Il4cYKwsn1+zP/OE02nvz1zxXxM9tSTA+jX3Dn0bnYFJisGGOA2zAaeddlpYydxyy20CC/tbmVZyd4+6y7pvuYUddtiRsgWVaz/o8OMO7Vtbv+33tmuvvthyyhYprQodTSixoibaKe+8auWlJbbvfofZ5ddcLiBh0lOqFjCbr3uJbyRiys7KTtTuqkHgT2mCOGGBIKDI6VuOx4wZY0888UQQ7w0bNiwAqwMOOCAovwNucBAUd9QPBAUXH0z4U3+kz4Th7GJMLWAlmR/iVvJjVQixwqYM7/fee2/r169f0O/C8rob7yMP0iNt0uR+Yzt1DYGkFOvds6O98+1Me/bF0TZil+2sTbMsy1U/6N5tS5tXLjtiAs6ls76zG66+WmLWnnbx5dfYwSMGy9xGiWUJeL0xbrwOkP2j3XjjjXb0Mb8JACv+bfSCH/u1TNgzZswIbevcLNqetqDN4/0gnlfyfsPUAPVPG9GPoTG0EVcWPeg2xtsH//XpSN/z87weeOCBoE9JeQBbgCvvRz+X8bc2dQIdwfn3xtPCj7bh23F8O3QPdQau0DrecWWxyXE6LCQdJBPH65P7TdE5B9T7N3XD/Elfou5889jK6iYJsFZWM78S//gAdNY4+kMAjlGj7rF3337PSguXBCOffz/nfBs4oH/gLBWXcLgzq6OIhc4uM8mCBJykGJ+aJfMEUmKWCYe58xfalI+/lT5SF8vOTbFOjVoLOEi8JsXoVbr4wmsVQRsa4O7HlY7PZAvQ4ewtCCo7/xAB7rfffnbiiScG46EMDCeofg+o8lUbZXVwxT1hAVfYhYEgkQ8/4hKPPDHR0FUsdWzM4ABaiCQpy+jRo4NC/c4772x77bWXDRo0KNifQaTI4CTtuPNvcr+GCKa/W6dXfRMczPLiAhu298FW+oU4UWPH2wsvbG0nHLW/pageAK6p+e2spKzcvpaYdMmi5fY/Z51kQ/ccrO+IdBHS0jLEvdstGDE86+x/hFVx0xbNrVnTRoke9NNKjSjj7rvvDmY2aB/aw/sxK0gIYNJtvBqg/unL/mNc0L/pMyeccEIYhysrHX1+Xffz+uldcsklwWgwY5h39B3KyhjmuX74lZX15+q/OrpBW2DAmQUe9AvOC23mdq6gTTj8sTEI0IImUi+EI86m7ABQ1APzKPq4SEX23XffoINbn4Y3VE9JgNVQrfyi/HyiZiUT5xQlgJF2h8G5YjKis1RKPNi8eRM79uhD7MnHHrZRd95qixcttbwWHW2HgXtaFpMtFocAAEAASURBVIwdAaTmeVqRlhba1599YS+MnmSZpV9aVnq1bdNnmLVu0SoQ0YEDB9hNd91nn3zxlV108aW2Vc/utnnXthItsaKK4FlUInGBQtm8fARIVLJfV1Ln9QkIwfBzfxTYUT5HgRMdKRTYzzzzTDv55JMDt85XqxBUJmiAE44BAyFx0OWDhfA+WRAOwkxcCI1zTABZgCscBMwJEdyy4cOHh2NvOILi1VdfDafaX4bYTHnzHlMPGBzFECkGR+POv2mDEn2ZaVBlSsG9xHZWe261x+b2+9PPtJdeesEOHD5IK91cW7pssWU13czSpWM3f94Sa5yfbZ06C1DLckNJSYU10Y7Bau0gLRUnq337tmES++qrL23XIYPjn1cLtOLguk6IFR8wIIsRWIApoNk3NdB+3lYrxkr6bKgaYFywkmfMwP1gggYET5o0KfzQT8RtyD4dzwsggRVzTLHQZ3jHjzHrQH1D1dX6yMdphqcd/3b8nFbSPk4DGTe0m4d1Gum0kDj4xRecnv6mePVFAyZ+OBybfrMm3Cvqao0AlidGxdModFQazBtqU6z0n8c3C53wXxNWhbhLadoNhp0pDIGm6vBeafwwd8relYwsMKlJEZkt91ZdbN07t7BTTjjcLr/iNpM02a66+T7brM8A7Q6TbaN0rWLKFltmyVKb8PG7duRRv9Vusi+lxNzeLruwhe29++7WfvMt7JQ/nKBdhGn28BMv2+GHHmrbyUbU9ddfYf127B12JqpIJvuVNS5xLHQoC8bDVcow6WJHiQHvA9yvHtH7GsAGBwGn7z311FN27bXXBhEAABJDeSixQ9QhDk5QiOPEgnwaeg6e+uN5+HM8LPdOlOLvGXBO6BgbHLfz5z//OfzYDg1XC2vJ7ESkzNibQScMXS5EtgA9WPb10/bx1hDB8zEYD4Offx/l8zDxsta9V6eQzTPLy7eyRs1sqrhFZ5x8pL25d3+75cGHbfehg+zIoTsLWGZYocb9QjGLfpi71BYsLqGiwm7D9DTtjsTch44/ys4Wh09qZYWFS0N9pKrziYzXzXINn7w++R7skB122GEBvBI9/s1rmFwy2HqqAdqC8Ulfo//yY/MHtpVYhABkGJv4e7tRlNX3zbUrsPcfaAD0gnIwtqEtlAV6AA3hflNwfDft5N9P/bujDvDH+dXDephN9Uo/8n4Dh48+Qx01NE80VEex6a+h19FAcDmjDxIqHwfx21Q6aMO1s/F9JbVhrgvtkBKMOooDE2hGtZTMSyxTRiHBVsCKQODKNUumlljzjq1tn+F7BoC1ZbdtrOf2u5g2CCosA22ZVRRJAbw81frvONDue/lxW1Qw1cpKC2yzFltbq8aaRcXd2manXezKrlvZqaf/xS689Dp74ZXX7De/+U3gfnTp0kVnDq6kflIZ3PQhGSVV4RwU0HnpW96/4FYAPhzgszqmc6OgyaoUURyEE10oRIEomRMeBwGJE5HguR7/+NiIX8muf//+QRcLkQnboOG0oSCPvsM111wT3h933HFBjAjIYuD6N5AWdYIfEwLfih/38XfkwzP1xoTCPXG8Hnm/UqeNC5XLC0zaBJbTuLmapcqOOXSkjZv0rj391GO2XUcdOSSOZVFmHqavBASzxcHKsvzGTcIplhikTWPHqEB9UUmxNRLHK5RFqJ/2y8yITGBEFEOloDPiuK7B3EYb0ubenqTtEzV+a/SNIcPkn/VRAw5kvC1oH28rn6zXR75rmib9gx80xvsKZeTndGdN00qG2/RqwPs3fcf7jV/XpDZWC7C8UzK5MQE4cePqvzXJKBlmfdQAtpaYXJV2+CNQVSKlRXFUZFkhKJlX+oRGEHWSEE5K6sjxttxyK+vcvrvMCwyzbbZur0NQkA4u0l+JxNLzJMbqYh222tkkUbRGTdtrCi6yEulYlJRqx4n+VReWWaPmnaxnkzY26vZr7KJ/XWG3jHrExrz6lp34hy5hAtacHMBdBKi0guJAQwErRIbh3Dux3BxEOJCHQNOJWfni8AdkYSjvyiuvDJwgiDc7+s477zzjwFIOTaY/ui0r4jjXKiSyAf5Q5vrO/VjNI7tHVIHYi0NVMXo6duxY++CDDwKXZujQoQEobr/99iEZJgDqhivpxEUaPAOiHHRxj59/M3VBPa56ElFb6KijEgGj6lLtBFwu21wyXjVgr6G235gXBAZH2f2ya1VQId2nAhkeFDbfrGMjmUwrtY+nfGo77NrPGmdIzFq2VPnAEaiyDz+YHMSm7Fhadd58ogPt+rVW+8w3OJ3h6vVJiPh9bYzk3caqgXg7ebttrLJ4vvQRnxzx8/mM+2T/oRaSblU14H2kfj9aVZz4u9UCLA/skx2DCMcEF++4Hi553bA1AAeIJqnURJyp7fJMsBxXE7GxQN1YORfIAYjRdHofQR7pzJTI/kluEykit5BSut6HorObTizj6gwBKe0ExKy3/qekV8nKd4k1yW1t6Ryrs6hQBifFnVCkFFl/b9w837bt2c0ypPOVnSulcOUXTZ/6K+6GEB0SyhoGRsiKEJIV0o/gvDhIgDgDLOjUXFHSvOCCC4KYjXMC0bM6/fTTA1jp2LFjiBelJ2mX9EDc+eDw5w11rZ+vAw3ahm/FanyXLl3siCOOCFw4TDxg6gHuFsrxXbt2DbsQeY/xThxKqNSRA0cfh3HQ5d9H/VEGz9f9V7jS4Oo8eU2bWbs2HQXKc61AfSRb3MXD993Hpn/6id0vcxcZLbpZj35bWFOh5bKWeRj4D3pRh/72eEtppt4kcCU2ls44mynl+JcsLxtw3lyHe0fcRLJZwQWgvYLvCh58R0M/AsYnyxUiJj02SA14H/O5IN5WG6QAq8kkDvoIyjNlrH8fPJJ/kjXQQA14f2ng1Wq9VguwApsfjohW0YhmsDHEYGKyIGMmwKTbWDUgDlZGltpDYKay1JrL7tDWPbcKhSmTKLBSdq8yE6YSwFxVlVL0psUVRzK+AMLKZcm7srJY4r8qTYjSpahQYkJbqQq4vGSZzZ/6iX3zZbEtLP1AfUDhFqTZsN32lO7TvwP35fDfHGsDdt1FuxHH2LXX3SQQUGZbb9XDEF3mgeUAUSA7wF1wSj84QJcmbHGmMqUtTZ+CSwU4AMzDiUKXgwNK4fZgILWLQMmFF14YdkCix+TcmpCQ/vhAIB0c4MP9gsdG+OMcJgdXfCdjhrJx9A4ACp0xtv5in4ZzELmisI/uFmAMa/GYfUDhHufgiroCeAFMHWix8OHnYHXVn6y2EGgDHC2YPV9pySijdLFK1De23763HbTPCHvk1Xd14neh9PKyrHipWbf+fW2fEX3s2kcesmVlWXb6cSOsX+8ttfNwXNjoMHPmbPv7P84JIBhcTd9cV25jt+W6+o5fYzr06/ru59JePl4on9972fy5ftmTz8kaoAa8n9SvjTXtN6sFWM65gnPwj3/8I2z3dIVclAddX6R+AZLPG6YG0FEG/C5ftsjyG+XaHQIkmRKPZcLJCnpOdJJoopMhdlEYPaAJLy4Uk/DiJfPE/SqSxYXIxnp6OrvjimxpoXYDlS62D99/TcrFu9nSks+tTWtNvgvMJrw2znqIW/XAg6PsT/9zqnXptoXNm/ODzV+8zG665R7rt1OPwL2ibOGMu/CkbPUoDQ39xUUEOTM7OhQZIM+OPBzHODz00EP27LPP2ocffhhAxFlnnRUUw7t16xbABN8MkIoTdvx4dlFjSGwj/3HgAxhyzhJlZODyA4CxhZodhYjVdtcGAqzFc/7hc889F+phwoQJYVswOmYcOu3iN9LzbwVUkR51wA8HkKONV+kyc61SxmFRhuOwbuFsy0qV8lxOExs8QPkdPMJeem68dWrb0hrDkJJ9s3P+9wIraz/R/jPqCfvi/ZcsP6PSZs+da6U6k/Dyy660w488QgxUOJOrzDnqEDXAe+VhnZhxXRnBW3ns5JsNUQPet2mfeHttiLxXlQfl8R/h4vf+vKr4yXfJGnC6wzX+W5OaWQ31jZKAeMNRYLs0W87ReSEjBlXSbdwaqBJgYiJ94/UxNuHNcQF8IC5kJ2GauA7xJoo4PuJYJGR1WeIUXXXNpdZ1q76yxC74o8murCDFcqXE3GfnHezSKy6wj2fKGrBlWkZ+hVWILVVdkGFNm7SQdfd9rE3bfPtg0mRbVqzJPaOx9diuj+03cg9xUNQvpMuTnSuzCKoeoFtqikR+yiAtAfAAf/SeMini54jLBriCO8ouO4yEcrQN22N/+9vfBlEaW/QJA6D3Du/gwluA/ogYDQDjIMPfbawrwJFyUiZ+7vgGxhUAjDJTdhYzfbQTkx9gCltlHHGBGQrfhUjdwPEaMmRIOJoHYObfClgjDwdVfvU8V7wKiFVlWFpOlv3j3L9a710GiPMo/pVkgNnVuda21052ySUXWd+hb9leA4+yHKjFsjRrtfWO9s/zdrdeO+xsC3/42sq0a7BF61bqD+3DQdhZCqjmVzsxoa2Y64/xoZ5wfvV7n8i5Jt3GqwEfi/F28fuNV6o1yznZd9asnpKhohrw/sLV71dXN6sFWK4bg90eJoBDtR2/devWwZCcn+W2ukyS79dPDfjiH6CyWEfbMAnDnaqUKDBM6Jp7pB6l5yj/wNHATAMcLHEp8nVo81G/+53uM0wn0oXJMKuR2BRVxZbeqo0N1tb4wdYKNSkrUTT4IpmkRYYZpTZw6BD9huohW+YdZDGYSZWkq8sFhmSgTTpcqVnS51IIGYzQX4mTq9XldFulcPhg7X3p0qWBY4Oh0EceeSRMpnvuuWfYmj9U6QMivEMjEgNk8S348Z3ccwVocIXoA1i4X98uPsE0lJdzgCkPYSkj9/wAQJQd4Ms7ABKOcmMNnu9GKR7xIIsbfnCzEJvC3UPJf+DAgQFwYTUb/TPS8fpYPSFQ/aRJSV0g97g/nKSMAdPpke0WbGykVto23Xtat+59LEPtJuxlGY3bqDMUWIumeXbicftJH6/2q/VJwXHNUNJiitZx4ZE/sTiBrVknVN0H/wZv/7pvk08/pxrwNvo5tRnjwX/UFfc4yuj3wSP5J1kDDdSA92l/5c9+df+VXVcLsFzPhZU4EwKiQgCW7yhkoki6DVsDThhgBuFSpVFOO0SNDgdDukeJvXu8l+57wERpQVyEzlyi2UFDUmZnwmPXIaQniPBQQM6Qvk+VdLWEjlCkT2UmRammCpglJxMOQfxXJY6YJuLKhMGraomQMhFRKXimjl8pEmYQk0ZivmLLULrpGEpKzLDL5TdZoOH5Z58LwIrddQAFbETtr/MPEQfWdy6SjnNnvI96WOphTQeAx/mp1zXNJw72uPdn/w7ScXFivCwAMmxlbbvttoY5h7HadYj4EPtaGDJFOb5Xr17BRhRG8LhH8Z/0HYQC3Bzo0XfIC78oPwFTiQk5j7BERmgzcvMEhtU/pINH+4o/Kv5lmWUJYKWgumcS4+ZmC3DpVt0B8F6Do9QlcEo+6ksKw33wI7wH9Gv0Kvn3V1oDTqc25ud5f29onDbk52X1sjcUhnfQW18s+ViGI807xjTqM64z6Wn61dPmmTiEJz3S8auH/aVcnZ5Qft+MA/2hjqhD/HDQ6vrfSH0Qpn74+nR9Y9cF5Yz/1qQ8iZl2TYI2HIYKTLr1XwPxQem5AbDKNUARtjnYYmZLFXDyZ+Yy5rZaB5LSzAgnqWbGUxw9yVdOAyFE0mzKjKoXgK8wU6KsDj4ioAyZBp4WO8jQ31E3iHqCBpOslZaLi4YeWI7AVVlZheVko19VbaUFOnxUE/qkyf+1CW+9aXfeeot9/92MYKbg3HPPDYZCUWDne92CriJu0g4iDOeOsYaOFtw9DmgFaL344otBZwu7WjfccEN45+cgcgYiRN7BFTprLlaFeJFu1DZZas4ctZWIH/8EmivF1UxVg2o7i+AW3MKI+1itSQDfFPqQ/NMErOlf9LcaMJV41qXW0aeSLlkDv9AacPrrgMtBFc8ABhzjE5CA8zEXHur9IY6n5/OnP3u6RMHP86uXxM/m0YGVLw4pv99TL4BHviMOlojDdzktos6IR1jeEZYfoCwe72fz0T+iIGsNsH5EXsmga1EDKx1oYbs7k5473atD18x27h2/IiIEJQWQVftCxhL0EBEIRIhWlegeSi7SmELYJ+fm2UM6SkscrJTyIk204hxpok4FbemHDa6ManE/sEZZmaojV6Q4rx1pr73xnN143Y02WbtSW8vOEsZJscDOuX049P0YWK70Hjw34T8QIifEXg3sPoRTBVcL+2DoZsHdYlMAOlu8HzlypB1yyCHBRhh2uFq2bBmiO1EkzZycCPkERiSWydIwvyIOl5qVniBSB5wKINp02LeMaYQ01DvUf/TTK7pBlEp4Ff4EkyD+WP+l+yevyRr4hdRAnP76vY8jnuMggU8CLKzKeRqEYfEUBxu8Y2zGw6wsrfUNwlaXPmAKIMX3c8+ijYUctJtnQBLf4eAJIOVSCL6JuHEQRTjn6nGNv6tfB6srW/3wG+N51b1gY5Qomecqa4BO5a46gCtWT9EKChgUJr2aALqJTW6EirhMBKjb9LXBlIbS4ZATkqszUeIRnFIK4CrKOVWKXqkZYnFL6aawRGxUTdCSUlo6icoopWZsWzq/wN6a9KFdc/P19tqY0daxXWcbvucw++f55wXxl+vzwbVyW1aIpVe1EkwU5ld/gdhCwCBUtL+vAKkb7nfYYYfwm6udfO+++24w9YDVeHS1br311mAtHhDLDkSIG4SPX5Gs9UfgTSJLOkZgQ4Wb0I3oLxG4glsZsfhrex/VTgfhWs/hlwBf9d4kH5M18IuqAQAAEz1jEHDAM1ecAwoHQ64fyjuAhcfheVUOEOFgyoEZaTHWV0f/PN6q0l+bd2uaPnWB45uhKZSdnwMk6tDDEM5pO/Xk4aFxHp77OBAjTn23pmWrH29DPtedZTdkzsm81rgG6Kg/zomT1GCUaMoMk5+/h1Y4bgJUhUnWp9MqkxpVmCzZCRjMPng8vPWO16xYdPylJIq5liul9nJ5ShVL5yNGxkPHiaNy00132RsT3raFBYu0Q7GfnX/WubbvPiNlgqlWH6k+S3h1xEVZ/+qdr5J9BQiRciLMx0OQ6B8QG3Qj2XnID7thDrLgcL0t21qc6QfI+t3vfhd2KnKQM3bI0rIFoMScxBJ7eg6dQSJn2VXL0Nk4NLeSVmMDvLC+n3AA7PBSz7yv7xryqxOmptPV8U0+JGvg51QDgCnGVnwyByy4H4DCVRm4B4D5u3iclX0TQMLjMda5J0/GuQO5lcX9Ofjzve4oP88OjACJ1BX62nwX7x2sQtsJG6dlPs/9Er7bv3l11yTAWl0N/QzeNzRQvTOuefGigVAzYTYQUVBHvtHEh3hIatKaPBWDSHoKoK3epMo8ymHAVp1nJcUyE5AuEaEei5cX2bzZM+yS/3eeTXznbZsxY45tt30f+7/zbrV99t3fUIbPyBQ7WPpbzp3x1Qu5+cD9NQ02vuvHung7Q3R59rqBaNE3HJhy7yvDrbfeOgAuzFxMnDgxcLUQI95///3BcGvXrl3DjuBjf3O0tW0lUw1pEHTpkwg1l+nw5krZtMqWpVhpR0jPSt0gsWqvAVh8CF1ltUDqx35xMnyyBn4+NYC6AoCBscXP6RFAgbHIGMQ5x4qxGee+xMcv8es7BxjEJx/GL3HwJw/Pu348ngnXUJoNhV1fftQHC2zKy89pE2XzBfKMGTMCLXLg5WWhbgFf1BfxnL7xHF84evhf4jUJsH6JraYyRwNrxQH70z/HVyJwqiJMJWa47hANRaArpJ3IMmAuRJOVmBbQIKvOlj0lDlkxm/rNl3bf3ffYgw88bNO+/c623GJzu/q6q2yfvUdY82atLEd8kMocib2UVppmbwkUQ9IQFAasEzIfrOHlJvoH9rmv/CBYTlCpmzhxd3BKGAgX8dC5gnCzuxDbWX/+85/DQdOALBTksRb/nxtvtt0GDbDjjj7CBg4eIrMZzSTezbFs5o3SMqsWeBZv0rJpd9nWqOlxuon6QNQwkb/3oVU1VtSXPG5NequKknyXrIGNVAOuroD4/dtvvw3jirEFqMAxxtCFZLMJJ0+w+9l3D8bpF+O2IbDlHB3G75IlS+z8888PHLETTzzRdtlllxrA4uPeq4G06gMsTz9+dUDo8epf66db/338OZ4u/jxDg8iDK8+AI5793bRp04Itw/32289OPvlkQxcUszzUK/VEOOgVJnowTTNkyJDgR304aPUy1r96GeJlrH/vcer7b6jntQZYdQllnMBGE7V/yIoEODZpe6AVrp6ewpLRGlDjKJji1SlYbXy8SZXcQ3J1wskz4Wq9Ce0xeBkvN/7uEv6JiIjPcGxzjxzv+SXS8gx4ucJ3xfPTew/LoEqEja7+gkQSTu+rxGqKTYXhRVS6RBk9LNdEevXf4B38GtRgjiUAW0th0LeaNmOePfnYvfbAvXfa9K+manXS1M47939tvwP2tV7bdLNczgms1ECUOEpjUJa/xU6W9fBK2VzyQUrKECYGxuqIQ6wUv9pbCBArO5wTMIiPEzTqCYVSCDX1xirSJwXiEBaiBzGDq9W2bdtgxPT777+3559/0V547kUdyfO4jX75OeulQ6Z79RtkRxx8mA3csW9oJPU4kgmcLTG4asYhZQmbGhL9J+rXIegv9E98LPMJ9UdEw+99BNZUw4/6+niaUX6eHsnUprnycLVhflTGycCJGqC+Qx2GG+q5tt2DyRr188UL59tD991rd2rRuGDhUh1PlhHpQYqWX3n5FXacuMT3PfSgTZo0Kdila6azPStKtCyBhkkZlaRDC0pnNlWHq2MssFoid/yrBUyWFSy3XC1omjbJsZJly2x5oXYMZzaKZg6FTVEZoJc44gSnY9CiVHkh0SQmdziNQxIBlqwVosvcMWHwHalh1y9blRIJBf1dkWMVjO8X3zokG9RAFKYyoWObkRpSUTrKWelz4ke1vkv8uxBLJg9l0UVgqGiZjR0/zhYVllr/XXa1zm3bWBl1IJuKH0/5wEZIbaFKKgclklxkZUtkqE1QpaXoX+mYrgXz7JxzzrEuXTa3Pr13tFZtWmqDlAqmvKWsEPIOZod0m6q8qYWUIE7hVajZ8A2UnZ+KqL8YttY8EhbvERYhZig2Vz1EX8DD+nNrBLAgpvVdQIahoqMGUhOrxOo8XPlQNRBP/GhSMqqU6CEd+zpq9DKJIDI0cfDRYUJVIHUPNQp2QYSKdbhwlJYmYnZZZGibvwKH9EJYvXan4pWXaTdCVqoVyAhiI7FaMR0Qek9maiQ2ydLkLq8i/ZR80CUJH59oIBrKxSCUmDOOo3CUw7k4ioiFTBqHgtP8isexIHSEau2Uk9AmvKeRyyvE9k1PDITqrAAk6DRpyNAYECoLwYPTlcfom8kz8crDJXwITt5SvQw+OhhFpWUQ6kfnIx0GDxZGCSwXXZRf3CXe1XgpUdoBjjevMHlEFYbWCzMrDA2ZXlClpOh70d1h8k5JybR58+bZ8y+Osccff9JeefWlIFI68YQT7OCDDrVdBw8JgyEQCL5FN4quEsvIqMAVSacKFMRdEljV1kZo08Qj99S5u/g7ABe/hhz16dzB5s2bGz/OQezXr58ddNBBNuPb6fbgQ/fbiy+NFpF8117W2Y8D++1kg2RNfvdhe1jnLl1CO5F2hThirCxz8nJ1tmWl9OxceTU6sNvL5wq/9Cnyd3CYLiQeyu00JRDMhkq9gfyiQadOz5iLxlSgDvTVuGvgfTQOo0CEjoZUNHbD+MZD6RPOXe2twgXakyiAXoTJwQPqGqUZD6dAiXCxkibyjUVM3q5RDVDztFbdetZTaCQqmrdSeyhdZvN+mGYzpn1jZ5//L8uX0e0M0cFqWd7dVWOoorTYzjjzTJs7f561btvKKmXfLx3zNey2ViaBjuqxQqAotUrWetW30tPzTVNd6Gp5+Y0srXKRCGyxdW7e1JY00W681KacFhvmoAx1oCIBl7y8LCtXepjNSQNghbkFICVdSZnUAbsFdCEykC7JABICvrFaupWp0n+yDEkYFDdky5jUu/KyasuWom0Ak8wqFcy9Gaa9SokxL1MJClku9Y/MVM2r+q4UnaeVqnNriZ/C1KgEM1JLbdoXk+z/HnvZxr91qOmkNcuXsem8LJT9iy0lV3YV8yVqJY521ERzi8zCSE+3U8d2dtMNN2qjjcLn6/R4lbFQc35uNgtLyiaJh+7kHZqEuUeHlGieqbcI1/xbrCbD1CKmZlKrOUpNNv4Uv4qNWKRGoeV87Aa/yGu9/K07s/2ELLyDhtqmu9IpQweNOi9JhobQu3Rm0woZpdQvQ4BHtDd0lsAmpSL1tZlZqgzVJgq3qWkKoEBZHFicqBjiUFNhKokSVlhW6lGDY2+pvEqTf0BI6hoynhhkwbSQsmcO4pb46JmkyZgiJU1JAy0L9VbqOREuypLQ/HAMmujOvy41YbKADopSd2q1OgWJq4wAxSoheOxSAXjSZBAUQl5eph0iGODENlRNeqSLFaLIAdmiLpXwSHxr4il2EWAJXSfmpdtq9SS65uoc3A0mZia9+ATNJ6TRIHIFBQVBVo6F+BStOBBZwSlhosXYJecGPv7444FTAosc0wEcbcNEzkqDtAFloUSJIkWXlX5UyDf5Z93UAPUPyIkDV9oP179/v+g3YBc78b//DdbiMfNw74MP2CNPPB4syQPE2Km4vThc7du3lwgx6gOAJ/QqYPHDNQNc0TfguOGPGAVxCo4yOPiiz+G8DOHhZ/HHRx+9Xy4iALEx2sD7eH+u3509vpKqiel+PjTrxwkZx/54+JhX8nY91IDXs7eLZyGmQY7ASr4m+2ZNGtkZf/6T6DamS9R/CaNd0uWaYxYvXiqAtdBy8htbsUR9Y59/2jbrvIWIfGN78KknbHnZMjvs8P1t8C47ak5IzCfqFO+8N9GeePBua5VSZL+TPmSBwNnsRUuVTiMTz4D1eHCAK45AE/qxl14YY2+/8ao4a3PtoKMPt74yb9O8sQCWCrR81mx7cfQYe/29D7R5Jc8GDRpkRx82UuVQMmWl9t6kKTZ95g+2fd/e9uF/p9g7b31o20q6cPQRwzUXVtqDjzxtH07+3LbbabDtd9CB1jQ/TQaixUVnI4zm7ecee9beeX+Sfau8DzvqN7bHrkMtTfPZ2Gfus5eeecymTV9gZ/z1HNtdx2gN6d9LU+ESnZGbbguXLrPXxk2xia+/LFBWYQdoYddvp55WpXvoBfN65806aa5m00ClvT52rDVurOO62rW2xx59yr6fOc/22nMvO/TAfQJtKasUglMjfPjBp/bEo49YuoDr1tv1tYwm3QRMK23/kf0tHxSm+gs2+0R/hCjC4j+q0Q3zN6KyGyCviNgqO31wGnvC1ZHLBKKkWhsRXnXksiIhXSHkwNmqAS5CInpXJW4QtplStQLWolkNImSte1bR6VLQrRLLCEwFcygYxgTMRFN6+Dr6aSl0PeAfdkkJTEH1eCFOSrUOiwnsSImwwtwj//BagSJ0T2MpnMqNPwMMYFNeFsnWM/Uay+XRqkcMStmFSlG66anEo3OqfMo/U7u0+D6wWrU6fArvG3QRuAmv6g/6BsP/NM/4JAeXAbDLFbDlE7IrJ/oESU7sUENu/vDDDwerxf379w9nBmJ7qXPnzmGiJR7pRQALkLUeP+Snff4mEauheqdtIWxhcaO2xrgrtrOGDRsWdiHSvuhoPf/88/bCCy+Ew6Z33XXXsPsQe2WcR+r9gj7kYIo0AVD4ObgCdFEG/Ohb8T63sgYgPGE3rIuNOTJeobuu4v1qitrg67CAgZrIibYwPOI5hOz5wwINqhPCRyGAgMRcoYjyS7qfUANMBrH+RnuFuhXR5mSM7Jy8MDdVas4SIz9M1OlIWdKZh1LtyQcesXHvvG8jhu1lRYvm2/kX/K+1bNLMlui4sMXixnw3e6aOuRpn//7XpbanuMJFOr8Tm3U3XvZve+ONN6xNq6b22qSPrUDnjXXo0kPnvkpsmNokMKnKikt1rquM/1YU2F2j7rXrrr/dUiryNWdl2+LSMbZFt37WIm+ZTft6st7daKPHjBfHpoXGZIa9+Nxr9t749+0vZxxvXbq2sYnvjbbb77nPshq1k0QixWbPmCXG2RKbOeO/Vli6WGfAvmVffPm93ffAM7ZwwTI75eQTZC6xwpbPnWbXXHml3XHPQ9Z5i56aSzPs/Q/Otb+cebYNG7S9vTV+gk0Y+7ktz86yZ55+zpbOmmfdu7WyxnmFlpaVaQ8/qPp5bZIt++5rWzh3lr2jjTf/76LzbOguve3rL76wa/59veplhLXUmaaNG+fZvXffZ1Onf2PNWze2b7/91sqWVtkkfUeFAOiRRx6iubva7rjjbnvo0dG2ZOEca5VdYOPGvWLTl3KO7mAbNGRnS8vXcXCBfSwzG6nlYp8g+tTEK8f4EU9lvQ+g9QqwIAWgcEnpIjEQHxQ+KpI/0zFrKAThdOgsPLzySh04W55meaDmwGHSJJ0qoKPjWpCsgs/SYUVJdJeq8MB8CDJov0IcNKxLm+wyhbwwpikCJaAsuXbkRbwMUBgJCZRxODGsUzg+KSHdRLGURGiJBJzS0wouQ0Y0q9WIFdrWnqYyVgpIIaPXIl8ObhVljQ5dBlcxacDByswUu5RA1EeNUyES8A3GL/8bIqD4eUg+f20dnAgck279yQ8uFWVmAmXyfO211wJBAFjNnDkzTMynnHJKMBTqR9uQHj8mVgdltE/SbfgaiIOU+L23hwNq3vFjVw9nHMK14vBtji3iAO6PZBT2nnvusdtvvz0oze+zzz7hWB6AVqdOnep8GO1OX3KATr9xR37u76DM39W/ehnr+//cnhmL7hiONWTDPRN+NeHCmNUTkzq0iufE8FhxlBCOhGpie9CINPEq6dZNDaxY+ayarXJZZVAzoV/fdddd1qhZS6lKsEYuE0eql7XvsrnmISQ0FKPaCmTLb8Hi5Tbjhzk2ePjedsoB+2vjzzd2tU5bePiJZ2yP4XvY91O/tGsvvdheHv2GXXv1TdZt6y3suptvsok6a7R7r75hakKMxvyZk695omyRFSyYZf+55gprktfe/n3d/ZaR08ImiuucJk5N4eK59siDd9rNdz1uRx51kP3umP/RXJRhV15xnd3wnxusr8rZpccBUqSfY19++o3ltS63Y477ve0hjtr55/3NLr7kOuvctbX94eTj7ZQOne3Si26wpx97wIYM6Wc779Dbxr43yW78zz124hmn2amn/9Xmzpxt5/7vxfbMi89b104tgkHj77//zp7/bK6d8sfTbbseW1rHLpupiwvU6Dtmfv+D9d9hsB153KH238kf2NV33WvXXn+dANYoJh5xqH6wRUsWB33SZs2aBBD25eef2bBu+9gfTzvAUpeX2NVXXWdXCYgN19msTXKq7bZbbrVl5Y3ssosvsQ75S+2Kq6+wt/Rtfz5vD+mz5UUcRmSqQcVHE718+Jtoptq5t6F2V7h14dRN1s5R2Drl4yGstKJ0VXfBpbLXWyImZMRVAkFlkhkjKy3XRBw4TuIowcK0HI7oSBe6lHKuOlcaxBoZcUInq0wmpklTi2GrElAhrHqSOmIm4mFJo/Us+VtpRbEGAXLpnFCRcLYoaLXksmlUODpK9GC2p4cq5yoveWPDieJGqkdIoBHDyROCmAjNR9F04XP5I7YvE0LQxdKbEF7eGdqRRUDKhkNklhnEJqkSrRRbXg5HyJCAu0SFhdTdT9d4kODt4SjTT3dMqj7h+SRLatwDkngHN2vq1KnhoOH//Oc/9vnnn4eJGOvr7AzhrDwUrZkwg36OdrLxDCdjVZPkqt799C9KxqxfA17P8fYlDP7OcXIgzCTi+lPs6sGmFlzJTz/9NHAs33nnHZsyZUoA2l26dAlnIA4fPjxwtOBcokxP2+NIC0AFJ8v7GHk61ywOvEIE/aGMG8/5mFpZCVbxnmGoMYruZfgCaEVCX9OHbs1IJYCS4pArHHQmCqMQITIh9S6kFYXxuCwrlXAUjjxYQHoG4V3yz0+qAVaqoe5rLkpGda+dtCla5GdkSNd0/mK79NLLbLFM0DTJy7Y2zfPtrpuvEsDqovmsRAdflFiLJuk2b3qJFWkqG3HAUXbFjddYu9ZSWJ+/wCaOe1WitZm2QLpbc2S6YMIrb9gBBx5nJ53xR4nhym3I4AF28BHH2KIFC225xC3YE6xKlYpLilbp5cutqfSX2+a2sCYtO4Z5ptMWbW3b/m2tbHmFFcxeYJ9P/sx26r+jXf9/91sL5hVNqfk6qeGjQybYJ9rZLa1n5ZNibVtk2en/e6GddMpvLWXJLPv7mafYn/5+pf3zvOvs+BMPkrSowL765DN7Y/xYKymfY9/PyrNxr7xlHVp0soMO+4NOeWCHco4NGrC13XDP03bEISNsn0P3sn7vvW3jZk2wY48/wTo2z9Ru8XLprX0d6MkJJ51p5599kW3WxGz7Xt3ErftIursLrFjcPTjh+Y3zJX2SmQeBwuJC9LZKrde23eyf/+9K67NVV7NFc2zaZ/+1x1790OYvktpNboG4btPsqN+fZ3uP3NsaZSyy7V9/zb4vaWGDh+xuhaoyMc4SY4MxBLSq5zbAuNHoXIcOVna9QpNBFUAG9hLEU/cl7B6QzBh0HoEx3Uj+y/tKbfsvkUiwtFSwR2GbZisFPZeXiqslsWBaelOxTwkq4i1ebaps9RTofLsUISjs+LC/oUJpVAvYiLkbdrdRJPUrsXalz6VBANerWveAuxStUCBwALpqPUtCGIhkquTNqYGbxVlrIF/1VrmIwCn/8IRFWsmQpf+VLn0xdkXMmrPUOnXoqOdECPLV53EUCQp91dUFNnvOTCssSrXtttuaTxPTTmkD+ChIwvElkR6VPDwzf5m40m1W8qpeyJU/+uRLCAdEzsUCWC1YsCDoWd199902evRosW8b22GHHRaOtxk6dGgNgPJJmckUkBUXMa489+Sb9V0D8faN33u+gB3nUgKyAD1x4OPt2rt37wCiCAvIYiWPfa0HHnjA7r333qCfdcQRR4Tjjjp06GDt2rVbIR1AFmnTzwBfno+DKr9StobK6mVe59cw7JwI85CgYz64VvY+UZDwOhGWC2QtcrrDoya+7j3N2C2kH7oSgoVdZjy4b92poSY5JozwQG6UPenWvgZUl4lFdEiLBhE9qy5YpjFSKR2sJnbZFVdZtvSjssQVyNLRUegmFknnikV9VXWxzV/wgzUS96RV6w621dZ9JeJqJIChs1g1v2WnVUgjSbq6auzS5QXWslFTG3nA4ValxXdpgTZy5aXZNlttYTMXForOSglexWnMkRjs8JOOY6rKsNc+I+yOUU/aAQIVhx13vB3626PFBeppH775nX3+yXTrufth0mPKDWobmQJtW2/bSUr5MgEhxEd6TDUtmray7XpLX0lTa17TPOvcvq2YHLnWu8/OoUuViznRuV0ra9OiaVgYIWWb+tXXtnjRIjv/X5eKa1BtWzZPC4us5s07h8U2XXC2QGSZJtoiFmnFOuosu9IaS7RavLzK2rXvqHJobGi3YVvtEtyyaxf78NOPdUZtZHpmmbTi2dEIDYImZWou7NKls7XruFkoU0ZVmW3To4s98fonmutlbFnSp07t2tjnn32so9fG2xYtpM/2/hQrKMwSYMu3Rqo2YEdiUOmGg+vZhFZvtIRBJ8/15MA/a+XqlC88MNgjrSVPuBrOlUBNyfJl9pEU62bNXWQHHHGkxIAmy9/RWUzZ2oVg4i59OPkLm0BFSYetbfOWtn23jrbTgL729VdT7aNPP5csupW2hApAlS6NEKqUn5CJt2nVxQYN3NnefvMlKQnOs/QWHW3XIcNNexe040KVqppN0yBI1WqgcP5se/mNjyw9r4Vt2Wtb27xzlxAmgCBaAKfBIiNA+mmngz5Jml5qnghkRYQNQppqObl8b4XNmzPXHnz4MX1bmf3z7HOscSN1FHWmAvXojJx8bU0VV0718v13M4Otkx9mlduLLzynA3YRaYpYBnAVZU6/UJGVerx28cGRn1yQLUe3a/OXyQ4wBLeKSc3BFcbhvv76a7vxRsn0Bazwxwo44kBESNh/YZIkHisQfky+TKLODSFtv4+XcYNOnvGMk/d1gAuAhrZ3g4C0J20GSMafe9qVK+2PP+3JgdP85syZY08++aQ99thjYYs6OiWtWrUK9ns4A5FDqekPzZo1C3FJH0daGFT0PocfZYkDLPw2iIsPsTDeEuOLzHnHYKxxeNS+r32KRivBoAnRSPXxGvnyN8QkPS1EuQChcKTjZCfKL55eCJKgB9F9rQ93NTHjL5P3P6oGqO/a9uIO8uoK5pJNBP0ruLMHHnigNWqq8aEwrKHLCuZbbqN8ay6ubRa0XiCpQGYW5szTrkBteFqyuNraNNM0q1V2QeFijavOAmbZYbGNiYLF2p23uFBzXZ5mKokBU6SiXVVVaMuWLLDuXVtahjpJVbnmHkTJUqD/2+UXWv9he9v1l9xsz9xzpz07+jEped9j+Wn51rRRJ+3ma6V8zFo30q55W2ZzFswRE26ZQF8TARf1ucrcAKYWLVluUu2yvLRc6XOxyUl6SlkV6pPLBIzUU6WflZ0iRFTZRAwNmVKYP8OaNK+24087Iug65y1ZaoeNFLdNuyF79NhCnTjVGrVtbUX2uRVrvm8szlm6xHOVqoumUtBP1TxdoOHfSGedFhQtsYriInHmRGNKiwJ9qRTrN1/AlU1uzLPFBTomrXFkpiG0jHRtKgUSlwkYcNZttn6tmza2CWPHSGXlFUurKLJmLdvZMSefY60EKAE2aZrrqzXxp4jLSxviwALBSZ2HMQjoWp9urQEWhQtFpPyUOLjaQsO9ygIqa2ffvLmz7e67RtmUL6fb0P0OtyyBk8KiKmuWq12COkLlrttvtituu9e+mjFfnKamliIFw749O9sN119jEz6YZP/v0kukHFhmueJOVYpAY6SyQMrvuep4u+88xHp0vtr+fdn59oLAU2rbzezhp162ETtvFWxhqj6jra3acvvUo/fbH866ytIbt7N7HnzI2rTuqK2qkQIuxedTUtnpgZEPyTFrPouXcOmCi0hpmcqYmiKApW+78847bUlBjv3jzHPF2iqxb7740h5/7U0bLsvl22plklpdIkObeda+TWuboV0RmeLiVsMH1kiuDqysusSSvlDXJ5G1LnWqu9b7R98xkeJ8gmPi45iVUaNGBavfTIJdu3a1v/3tb3b00UeHiTcu7olPwEy+Pkk6h8Kff3TBkhHWSQ14u5IYwDYObnnHM23ML869clBFPACRtyfPDrzgUiEiPvXUU+3jjz+2W265xcaMGRMOm37ppZeCbhZAC44nNrg8TfocadKPvHx+JX3K5GXjecM4H9d+TeTKQAvO/f0a+YalpBMIhfXboFYQuCGM4rgBBsVXOKfzUSrR88rG+o8J42GT159QAzVtHcWNVEMi8yP0XbY7wdHNqRBgUGNhhieTuUvT90Jxb1BJQeqxVGd8ZufmhD6cLaCBXnCGVu+5+fnaShVNuY3ycgR8im3CW2/aMb8/yMpLlomNtdTeGPuateu6teVkyVaUUi7XOj87B/MIAj/aKVemcdp35x3tsScftMceetz+eOlF9v57H9mREi+ijvLZZ5+YMItV5IgzLZNF30yfrvEkwCGVHHpueoY4Y5pz2AkMc6N6yTLr2L5DkL4UCvSkmUCVAE6WOM0Z0mspFjOjWdMWNnTwbnbf449Yv136WauWnay1RKep5am2PItxrCils2y56qZC95kqr15bpuosQ5IlbGdhRBXQSn2lgFz1Hcyx6QJeefkSJspcRFFJmThvS61dm6bCDJiUkDJPuVCgAQrTpT2UadQbu9qnzvzGpk/92n5/0ik2dIR0tIQz2nbY3Dr36KxFICNOOnH6S57hp1RC8/oA1TN79iPjDXpYT46qWUdOJCN8QfhTQ2gyxJmpxmaHUG2+WJcQckBJlnbT6VaitKgIVWVL7amnHxVHqLFEUliZnmJvvD7GTjrpJLFb29pRv/mdvf3W+/bNl1Psnrv+IxMALe3oY0+yz7751t7/cLLdfcdtYgtWWasmQtICLmWLiuztSZ/ZQnVQmccIOlVpaoR5X/5XqPeVgN6LhNLLZJYhQ50E3JQuxTlKww6FCrF1hSYkRqSxxLoMDRbtIkQ3LBBWDRomJUDktttubc8++7S9qAmmUVPxJ9WBF8k+1OjRr9nU775XUtIO06RSWlygV9r6qnP7SBeQCPeKAVwiMSgOf2WxakcgOeowulYFrgD3TFxwk3B+5R4dKeofFwhG4p7Jk7JhfPLcc8+1ww8/3G6++eYgDrz00kvDTrITTjghgCtAFBMkaTl3irjufAJ38Q/P9X8eNnld/zVA3dMf+HnbeK744bjG2xA/f3bg4+CZNOBk4U88/Ln26tXLrrnmmiA2QE8P6/HfSLEXDuiQIUNs3333DTpciJw9LpOVcz2nT58e+t7bOjPR+6mXi/6J8j2iA/ovZcCv/vdQ7h/r/PuieFF91KYRjRUIOq4SbV252jGVGHywBuRKi6Lxyz2TajSSReSl08C2Hn4VUoCGTmJk1x30BMf3ocsJN6C+I2coa6GMNwYXwqwYLnqZ/Lu2NRC1dDSXZWvegp6x+KTPQe4gncHYpcSEmiysZYu2oqkCJDIghT2nLHGBsnJQQ0ElRW2ali2xmVKtkkJ6gUR3W/ewHfpuYy/IwO8DDz5r4yV52WvEbvbV518rvSxxgNoqLGNTX6IFPO7rr6frNIyDbdzYt23urK9t6rRPbP6spdJbkkiyXQcbNHSAwNaLMtp5sjalfCDR2UT7wx/Otrk/FFj/vv3FtDCbv3iJNdWZpaWyuRWSzk/XvLNcasypYjI0Uw8FMAqQaZNYWka5dr4vtcZNsm37Pv1szvwi+9tf/9f+qwX4dzO+sSeefMD+c9Nt9u23P+j7ssR9kjhQ6T8ko6tvCTjOmjVLfZq5rcqai9sU1KwFKhs3a6z5WIu7qJLDeGesOycde5SYfqHOnQ6BaBl3zFuNxJ1rJBFqsyZN7YYbbggnVFx88cV2pmyR3XHH89pgoHrTP408jZnoX6jAjfCndmb8iZmvMMTVJxP1VpOi+mToKVwhaBASgf8gcMsXiq4U3E0TB2nR0kW25dZDbcvuW0mhroltLhlr7x6bCxELMWmHYVOBqsyUxbZ4ViuBlGwZddvMOnbuEGhSvrhNpfPmK9Fya9k82zKbdrcnnnrG9tpNBhN7dZJIUUxCdZp3337HxoyebP0lTnz/89mWl9s07DAszRAnCgG1iOjXEkW++vSzkp+3sqNOPVm6X5U2/4evpAR4kQ3Z53g7+ODhlqVdg0XLF0omf6usY7e20049wiZ+MNG+/KHMTpZs/N2n75bo5BHpq0yxtFvvsQlvvG6H77eH9ereNuiTVWqETnhzql187vFWuHyuwOIJduIfThXwioyxUYclYivnagtmiq+E8aQua7hoyKwjUQ4Dv6kM4OE4ioB75zrQMZcvXx7sUvGeTgpI8omKw0qZCO+7776gzEzcCy+8MHCs0LlC7FPfOeervn/yedOqAQgjjv4A2AIIcXTIwIEDA4FFfDh27Fh75ZVXwoHTPXv2DLZ5ELVg9gG3TNarFy9eHHYpYvoDnS7MfuDvfZVjSCC29Fn6M8QXWsLz2ji3CB0NLKXkY0yzmyhV0MvkUGwcK+qIuPHN0qXR6prFeNDsECVl5c6ypkRbljNUtoxMhQcQKh66pZz3mB52Sis3LSylUiOlY6n5KLlQi2EnDHwLEFdkHJYdQOxyBnRR1XnaBh/lLbEtS/WkW6saCPVOCol2Z4nNLS54qd6Z7OmLAIAC3bc0gQXaTtsGy7VgzsjNs0XLCmSBvVSL+ya2JK1Qkpmlsvo+W7ggkZqYCtniSi3XYrxU4q5OW2xuJ5x4vI2/6Gb780lHSh2mQkZL+1qLZpVWImvYs+YssE6btZWIXgUJwD7FmohDtVycsqOPOtIkpbSlBZX2+9+fbUcdeaxJ4GNHHXekfTl7pt076jZ745WXbOmSImvRXEY8bx5lu+y4gwC+vkn9aZYW/pmSzISRIzte8xbMV9+UNGhZoQCidt8pz2WaLxYtWRhEdmVSyh+29wj725/+ahf+3632ygsvWUft3VogKczRZ5ypsbi/KiPbBg8YbFuOn2LX//1Me7pLJ3vx4XuCgj72HufPnGm5jBFxrL79Zp4WCsXq/9JJ1ljGkGhuXqbN+mGGxnim9rppFGlgLdGuQiy3FxVWWK4WLIz1kuJCWy6bWi3z86xQUqJ+Ow+0YSMPkiHVQvuv5u1z/v5ngdZn7Plnbg+4IFgLUBPUkIkYuQCErW+31gCroQK6HgLFrxJoSWNVJpcmCgFBThW7D1pF5vQ/7GIVlxRK5ppv4ye8Zdddc7397bRTrL2MjOXo2AHYh5hZwAq0FLCkD89KAl2HrADSosSLhZCXiSOWK2W47azH3ofbFdfcbl98Pi0ArBQrtLJ50+09AZ5MHax2iHTA3r3g6kCkWUGiY1WtlUJOelkAT2+Pfd8kvbR9j/+DViNSXp/2kb301KP2zdzmtsuuw23L9qZDjN+w++97xIZpK2612KCffDrZ3vjwezv1pN/a8iVzrRTFPa0Mli2vtvlzC/Qdqda8UZMgMn33vbfs9DNOsW4d8uzbaXPtuuuulXXaXDv0sGOsdZvmgfhmYd9iFY4VAIcl0/H4UbeAKgdXTEgOstCDwUEsEOvBCQB0Pfroo0FR+a233goEBJEP1r379u0bdoPBrcDBVWBCc65VEmCFatnk/9CP6Hf0DcAQ9/QZbGrxw+Asu07ffffdYN4DsPX+++8H3S3AFuYe0NWivx177LFhRXrZZZfZVVddZd27dw9cAwC+70ykwskDt/YACyDDLzHOEnOhp42YAcqMgvPEiR/J4vRmEnu2C4sa4oVFCihJ42z+nHnipk/VIi7TOmjRt1mHtpokZ0uXZIlEG+Jca+Wul8QSyGosK96aVkTOtujURidVFNkXX30d0tu8W3dNxAKPoplpAlyswsWiCDQDjsCCRYvDwbmNmzbX99du4qHMSbe2NdAAvdWW8qYtWtkZf/of22OfA2Rot11QnsaCUKWAQEaOtsWp7//57LPsCJk1aZKbb/nq9w/ef59177mtxHA5En3pdJGcRvavf/3LZjdpIfEhMqwKqcnsZ09t18s+nzrdGlWk2279BtunX+i+ZQfrsFVb02Y6NFSsoqBKwDpFCt8d7dHbrrfPtKO7UCK/zLw21r3HQPUHdREBuK49t5FF9OvskEOPCOArJ6eZFv8dtVjpLoAo49aVmfa3f/xJphKOtdabbRuYHFkp2g04ZKg9+9wTtv2Om2tu0AYUKbkfdtRxNmjPkda082aB5me1a2sX/OsS6z5sL9mSkvK99LrQKW7ds7d17iRu2/IlNqDvAHvsjj72ybTpEh+WWvOO7QWEUuw2bYjp2mOwdjaqfTRcunTZ3C6Uus+ChYu1ySwr7Dy+795Rsp/YXfO3JD3q97fecUvYRZmrRYT2w6m+MuzAIw62rfY8UmOrvT19z2UCtcvtL6f+xQ4+/EBrLGvxUyZPtomfTtORbd+FjlAhbmECRWqsycA5ixY2w+ltOPmEUPqW9enWCmBRthhN0hM+dTspIAAiJYohUKpVoVZjcG/Yzoxed2DOCCzltGxjF1x4sf3ufy6zay//l015c5wN3W2wHa6G7tqzSxReSaEXVVmyPFoNFEkurvQhVFZdqHSLBJLyJGbMspHDdrUbb73d3njtdRsiVuy2W6TYmNdfsomTv7Kjjzvdem6ztfSkllqREDELR8gsAwXb/926bWabadfDC6+/ZV9+8Y1136qVffl0jVfYAABAAElEQVTZR9LlqrIPJsIeLRbAqrZ33xofOGCDB6vTKW6ZuGdL1dFyJVPef+Teli/A9NHcZ7XV/Qg7YK+B1rZJtdD3XCHr6JyqnQfsYv/44yFi906z444/JRzAu+9+h1GSsEJiyUG5WHkEFyqz9hbZMqv5bFkZZrKBE+WOSWiCbKpwPhYHbcJVcJYrYbG+jp7Mc889F8ATejIHH3xwOKeO7fk4wsFt5OpAy9NnYuXngMv9k9dfVw2sjkNE/6CvEY6+wDN9kj5D/8D16dMn/BATogj/3nvvySjguLA7lSs7seBmtdZMgRFTLMmzExGgRZqLtHvJ+xvpsnDg2YHW2te4yhnjCotMiY5Ei0Ld2Uey23PF5f+WrZ9Dgz5ZlmQtldqQkyGuXbUmtv+78WYb9fDjgYuBGLFDh3ba7v47iVZy7Obr/22L54lTLv2cDHFAqsTFWCb1g2XLS207Acy7br3aPpr4nt18+yjpb+rIlb+caUOHDpU4h11PjH2NPS0sF8g440UXnm9ffjXVDjjkcDvuxJOxu5zQ6Fn7Gti0U2DOqjtv0XOZtgI/SzftunSRbtSW4cQ+6C4ujA1N/OUSt23dczvbStS6Ugrq0Nlhw3cPYSQxlD6TFM61C267QTtbVzcsjYa5lHC33nIz673NtmJCSGWkLN0G7d7WJGwxYaFA+8kqr4mAghgQsgRqm/fZ3jbvu5OAQq7KEvURNEvyJAHCzFGudtDtv9+B4qKq7EpDax4MsFtzifk0W1jLNi2sbafOJhuiGlvyqtTuRCmWD9qtt6ytF2iRLfGgQE7rzptbi/ZdrVLsLG2B0vS6UD0x3Q4dOTwwNdK04EZJv1A1FEa5wmVpR2Kvlm1lT2sz7bLkEDeWE0Xqz3tqrEqJX+WokJ5VuiRS2263TQI7SHVIXO9+fXeU9Ea9nXJrwtu2T1+NMdkfUxFDy2hR0kaAtU2qDKyqUiq0AFlWUKHjvV6X7n9za5u9yEa/8rKA5HzrN2RHE9NLmw4UMDQkIKQilJ9HnmqADw9U8npyNfmsXfqhikMSlJefu0AEQUH6UogvP1a6cKTUBuAufbs6m1iDg3Yfbv+6LM/Gj3vXnrr9bnt7/ASbtaDEjj35VOvZp1OUpNBULgRWtZKlowBgscPYUu9SZ+Cwm1xbKCNvXds3t32G9LVXR79oxxywpwCWbG+Me81mLigXgj/dpi6erg6uzLV9VlYW1BFUz5KhV6cUWIrk0n16bSUrsc/Y5A8/lgn/Ifbiyy8GMFcktuXM72ZYyTaNbfr072TKv5PtOXyEVqGz9QlSzBMbt1REt1nXrrblFrOsSbNW1nXzLa2HQFqKdowUzpmmqqiUDH4brdYvMqkc2tbbdLXdBg2w7LzGYjMXhF0a2PCg1qK2p5IStZq4yCPIsB1cMdiZfBjc6IxQzxdccEHgHrDFHltV1DsWurHOjSiGFTE2jo488kgjDBwFJi8mSBfH1OdUkS5tin/9d5Qp6TatGqjfB+r3C/oSfYb+iVI8YB9r8RyphLkHABeW4t98803r0qVL2HGIKIbdiX5ED7pacFBJm3vcugNZtaNsxZYTiNPij7M24bz17dtPQQCT0C3F080LzzxrV1/5b8vv0FGrfu2MXqKt+vPnitO0xNp2bKOJa1crXabN+UsKdfTQk5bToZONOEQ7sTQ5dNUKP0uLphnTv7IXnn9G417jSiKmzXtsa902bx8Wn6miTynirL8z4XW7+85RYfLt3H0bO0DKx5k50h9ViWoWYCt+QNLnx9QAE3JEcKNYdA3RVBHVcPxNKse7CSBjUWe5zCo01tl6TGAZ0rctQhlbkxHSGeYmwERloTSa8kSXNWeVCDmUiJPF/JCXLrCRpZ/mgRzorXT0KtXGxepTOeKwFGqdLCPkoV0r0bmDg0NDpyg/Ia9ycdWKBfDTpcdcpnsASSiUgFyVmA7FsseQI13kIqETMYjEqdKYCZOkJl1xQzFH1KQxZ/TyaakSWbKArrSWzXQYM5wpzcWYH8qR6BMXlMG1UzIFvVs9F/LtUlZXtDAWUv9/e+cBYFV1/P/Z3vvSy1KkShVQsYCKEXvF3o2JJsQkJvZEYze2WNDYS37WWBK7xgqIvUc0qCCogLSF7X33/T/fue8uK38VARdQ74G37917zz333DllvmdmzoxsrKVXhBYJsjdEHd6QwO5E3lm0SuaPrG9ca5WVTQly3Kq4xJImoeFCTJfGRTSn0FLaEsx94JU5+Tk8jwgv1D9ZIViQypRi45WXn2E7I/n+BNuvF9+Zb3f+43bLavrMFi9bbLtO3NkOPObX0BWrIlWe54asU4frO31PAOvbqg04UCflo90DmiS1KhV6lgTLJwc6WYwAks1877X7Hrbv7vva3mO3shv+fjuhAe60Ftwp/HnwH+m2lbhdkE+RFNz4L/fwBUK82sEqdB7D6WgTnaO6ttHysGU65oD97dH7nrFZH7xpMzuX28dz5iMNG2X9h/S3mc98wMNRDILY1VEy+aTwfBm9C3eNGNHfPdROfeo5wM8Ye3rqh0iZ9rdb7pmNQ7eX7XMA0iefLrAuJTvg3j+ZbbUY4CI7bdGWUDn/o+tUsSKQeiGBLaUClOmAwAJ1GuqZka5v+gz1Fw0U462UyVkgiOy+6pAJhxJVazPuBba+utoSExPoEdNRkrTpiiuucInYpEmTPHSNpFkCV3feeac7DR07dqxNnjzZXS/IQDm8N4wrp3KkXlR7CbiJQYpRKumcUnjeD6I/P0kK+CqeN1cfVFI/DMH+qhJO9R/1bwEoSar0kdRV4EXhQtQ/P/30U1ddy47wcjxfyzWIVIS+UKN8qbcFttRfQ7DvD/4e/whAiXNo2lLKY4u7Yi2q3op5quv+3lyf+tzzLmH7w4UXsCHnaCO2Le8Us8U1pZg4FNsuE8Yzvptsxcefohp907qOGW0XnH+O2IWl+bqpyvJhVlnYZg3CtGHajFds5qyPHWA1IO1Phnk1oWac/sJz1rk424q797Oi4o6oj5oN1z8bkneIND+ipEYPkjdLeKAd8DD5jALZt+L8mmy6npQUzMEtiId0nApwEi+vg0elqeOgmkmScV28DzVqzk8poN0l+ccdSgzJEBN9fT08EXAh/JONREj588Aguq0JxCHzFDl+jMGXEtJQR5KUN8frgUoeJkKPxE6J0DpIr1IwdEIJ4xwCFuh8I8nBFW/Bwl/h5RTGLRGgKMAjwW0C9lPin0Ij6QgJWKZbk0AjLyTBWDPPT5GaCL4ijZP6q7sugh00EtInBzWoJ8RmMVw95GAnyB5DymEzDONdwaOVGuDxMYBcMiA0ESzg9lEw71rmgIQEfIuhBiU7oBB/fLyr/FnKn2QqbdBSz3tCr6Ji2oEX7F7S0/505l9sxhuf2mdzP7X0xi+t/+BBtskWu1uGiENydhX85CjgyXGWGhBGRG69rju+/xRw5HUqV93rm5NiBTrCJYuCB2tidKbNi7lgy2/Fhojto+qz6q41dWW2IyvdIuIlPfvWL23BYtw2MCNlaFrCjsntBumwDWxLUP9X2yMkRWyaajUQX/gmVt1i2+BMbejAjvb0M/+0/75KUNq6DKRXB6kIJkF2BjFRN8EQFKNQkjD16kQGgTrb4GG9bdcJI+3vDz1nd93ZH8+8SXYinmiXll9ub7/yL9SLb+HPI8nGAAR9QlYVAH6NTWxvVX+qUSdKxuCcLQ28leqZgq+IxnJ2bOC4KzMtVwsY8qpzox9nUIoh5eUGtlIS+7LxxMEWGUghnVu7iJ8VgBNg1f1K+taWee3kkppl3Lhx7G58xO6++26bNWuW28WceOKJHjdw9OjR3hYyMA5ttEKGqbJUbtvjEFjpmuoqprqq6lDXovTTo4D6yqpJ/UX9RJ9w3IfnBLS0K0uASiBLIEr9dd68eZ5f5cl7vPqm+rDyh0HHw2eF36s+d82ONa7iYyoYQj7pMiPxjV0ZzFDgTsBOxrjaCaUx1iCmg3SgS+fOVpCbZ+9/MNNmzVlgI7C/yspMwEFkvo9Yld7M+63AOFkLq5w8DKQ5V4WUQuuU5NoK5oNav7b3vpPsy9vvtWefn+5G/t3ZrJMUS7KX8ZD94tRnbb999ralSL4SmChjzDUqJ5wV+BmldaZA6MMsKChQBWKDh1PQJEQriSzGpW4TMMnMBIQgtUrG0D2RtpBxBgIYeBRAAWkU7tWZQAEi8jHF5J+K9EndqyUmz/CAd35XU1YCkizYEfk5L0RA4eoXpeyqzwYsYfjBAh3QhGoMyxK3S5JAIQ1tDRZFtD98httlJI6oFEfZ2DCBrOTMOwWgomvN2Hep0CSt6OE1iqFYi8Pr1FS5bNCiJTjfQF9MzchHzUk1dAu5ZYeY7oZgZFQcP9WZodFEHq3n01l0uPRAAAZ/V3KQi8U0N1IvCJhKfRgsTrck6EfANX/3NPFbyhIzz1Dkh4DYgXCBsrXBRIb3gmkKRRej7jLDkRQtUTcDCHKx7dkF05sE2xrC8kwAMHb/Xh0Z1CcnqR56EPdyzX/Fx7hOt4AWaT0/T6Z2SVRj3ZMq3jbpWA3r3+otvJxeFP/evLw8nmsHHi+IzVIMt/zyOLsMMfr7n8yyHv02sYF9etvS2R/bsrIvmXiLnMlLUporwiJuqqlrtg6FRdaAcahaqxG7B4k1m2hUGdXnsuunBcSf36HANh+9qd1xz11WBc7Zbde9bZc9dveqqtOkMWmqp8hHlleYL+l85UYutUMWeuK+tuzmB+zC8/5qPQcOI3hkkR2538/sxN+eYJe/+JhNQNI2eqvNkZxRDQZbFkwhqRlDVsaXRKZa8TZWL7EFc2ei+htE/5T7BKnxQPaATXVkup4PUu5wWyoFAa0sL2DVrDVumHwIcsDLcp++wl4hAKSPVvOa+PVbOwJltzJkyBC2rd7sakLZYEk9I7cXUtGoDZRX9whc6VtlyJhYahhnKFwXcwzz6Tv8rZpF4EpU+Gkn9Q+ltn1DfSmUOOk7/B3m1bEAl0CTfGfdeOONPlZki1FUVGS9evVy8KU4hypXIEv9UdcF6nWvkvprW9DvJ9fwj/YKakCxoA7GVXziCoYYkgUmh5aGGuYa1DhM3gJVYpBu4MJ77LTzDvbs9OfsRkKilK4otV8d+Avr07uvdcJIGbkDbIcdj0inMhyAotLBbbeUnPnwlGQxGOy55DQxhihhxNDhttXoD+3FaU/bf1Ghdhk3whpqK+31V9nyvriU2HFH2W133W81eJKUnyLdHqW1p4D4U2vSvAoTULsriWv5Qp6dbimox6Qm0WY+aRcC8xagjQAL52pZDccANVpiyJ2h8xLah8kTMBA4wnaMInDufErzdFCWQFnwVPK7L0TGE94ws1DPYUhD/wEY6SHk9+fT/8Q3XPSk+lBtjSPXdiBuEugSwBG4Yhh6QIB06hlY4TBuXGUCD8JIvh6wlyqdHPm0qy8LOye9eTKAEc1jUEcAlsCOrO0TJL7zSrDUoChpfpqxJ0yTqEznIVgIV/ROyYyTFtSViTxD7piaUSE2xG0b05GQBauDEILACSlQ8XkdE1GPJuqqAHbuZNWZtIglvsji3gEkakio1KJ66UNzqFgXliClS9IPgULKUPK/VNMTl1Tb9k7h2631c4Qx2yYdf/UMpOYlZbWPYhgEnmiLMNi8+OzTAEJZxBqshPjYVRF5fMr1t1hRt542aZ9dWeLNsxuuv9XSC0fZbhN/hsdz9TGqi+SHboEOvMyS0Q9KetVEbxV4S03PtcayKqvC+VUKut4mnnnYIQf56vLF6R/ZiLHjrQNbGQi9TJRydLvlTHVsr83WaFKKV5yIepYKUOu+SYl1xDiwDM+7QydMtFguDtdGDrVifJ/E0Hd3GTLCOuJpXmOzEF27VSGdYuuoz//17PBhq0lerNRmPHKXb/P92Q5b25Z45wXQ2/JKvPbyTlqBqGcoDlPtinJoQXgBViNNiFPTJGImOe18AvBDEYLOEfYUBgA9UsxLoEm7tbQ1XkxIxsQCQXLy+Jvf/MaN2KXqEICSrVbI+PwZ0DBkXGJmYQrziNGFKWSm4XH0/dOlQNg/Qgqs2jdC0K/rYV4BI33UFydMmODSK0mjtCDQQqBXr16mjRZiHAoyfeWVV/q96uPKpzLblucHa/FHpchexqVVIVphyIlBaVexjHQT2JmcoTGZinECjhVryKfNvckYK8eYxIeOG2m/Oeloa7kpwZ781x029d+Pejy5I/5wImFPejNTMdiRLGhcN8EZqxrFMnwI83CWc/hQ0lhPaMq0rkSf2HfiWJsx9TF7fupLtiMAa9a7b9t/nnrc+g4bY72HbMHW9VusU3epmpAOUE4wQ6zFy0e3QAGQituYCJYEEkGRRezAwZXaDpWa3GTIvUEjc6CuSRsh1ZeuxWRfBNrQLB7MkDW4fIQbYdQtsxe5OxOGSUBAoD1KEiY1U448tmtPqcuYhGbkfwrAbqk4E+V8IxoZHkBfxK7YVWWYmuBsNBGmIXBTU15rmbmorLkuR9fKK2FBAq7fVRob7+GP/FDZMoWBH+gQH6PcI+N4YgXCl2vZKi+H38kZxdAAeyiNLYBNOiBLwpBkL0RKbng4j9CYYLVB3EUcqVJWglyTcCo5GUmbgFhAPcAZdlbw0DRck4iM3ES94fNInSRrQkkKjYQVwAeyI0uowYY5ifOAO66rXyfBdx2PIYjBDwNnaAfs17QbMDlNPrswK1IdeUYDvC+VxYrWPisTFXYdqM5QSSUdk9QWNEO7J2rwfaWVQ/2r9Q7wucScjbxct5JerFbT7N67bseOagn+P3Jd9P/vRx63E044gYjitxIB/G84rl3ou3F+e9Lv7eBDd/Cmq2BbZiE7BFvoZJ3xUZWDEy31c4kz2cME6Kq1bp06W256gztU65HfxcZuNc6yMR4fNGqs7bDTbpaJ9VszXnMLcwqskOBIvTp1xc4BulNpdUB9NLXKOrDngP42ceKO9uRrH9ikQw7xEAKJHYtsa2xHXpv6lvVhhd2ZoJdqvBrqpvhJfVBzLF+GjrwgxQYMG24Tth1jdz/6lE2f+Rm2UN1tq/4jMN7rgHG8YF7QkZaXLXeDvzypD5hwNYDlY0X9ysEa+bxiXyFsvMPo6TAe7cCSMa4chcqOSkkrfoW1EdPSVnltfde2ePkoEsgSs1pXCYA/KPoTUWANKBACLX3Lqa36pEC9mIDUhuH1EPCvQdFrlFUjKBiDzF0a+J40veusBhsfmIJMHGoJ+ZGRnom0XCp5yRRgDRJnIY/aDdXdjrvsag898qRdduGVdtMt19trn31hDz54D1EqKFigsJnFnNQnhE/RE3woizEy+cixcUtTBo/KtF13HGeXXJ5h/33rFWgx2WbPmWczcTVz4TVnspDDqJ2pKQlJgMTkDWzKkSokSmtLAegoo6I2SVxsJSfDZxU+GltY3MoGSW4JQqlpi4N8nP+gccjOKkCqGLP5C7+wkv4dATEsmCWNITya2svbmkLF/OWZPQmWId9pTQBsZDv0d/UjEn2ttp59eew+V1I95AVd7jrUJ5PjUilpSDJzArunBKReydISyYW6xGRwyjrU1w7dVIAeSheMIUlqxvlpInYnUiwmuR0NMg8M5ZfjwiEnFxMadtTn+rNVnlzyqIBGq2JMJqXnI/XiULFmUPX5IgnVjcigbLKvbmxgg1gsm3qmEaya8DxsChAYXDR7vo+Zwo6F1pIqm+SA5grM00K9MyQlgX9rp2ViIvbE/NaTBXKb2VKZxHu7mol2CFurnvrF0NdnyHaIlAouaEC0mIhYWMAtQTRxqZpfDmipn3pUPOkZbQ7D09/r93oZnhLrS2Ki+HVnnXWWnXzyyQ4KiooKMOCsokEgEtQcCXA5jB0AK0q/xH8GCB11VXJW99YJKQ9bB/XQIeO2t2dfGG8puEMQHSWyJRaBlXTvbX9H5SCdc2JujtU2oPJKjdkTjz1piyuZwF1dyaOoy7bjxzkgqaiW0T0dkJaT6wh1UWls6a1W2K2X3XDn3TgaTbLljIEGyUSRXJ1/3c32x+xia2SrhwhYTTDQwm597eSzL7BjarNw/c9JwXRJ5W66xS5PzLBS4jpp5Z2a1WinnnUu+ViJkKWO1UAhPm3kiVYe7jWJCzCJybSCK/J9UxITkuRKjElesmV/JbrJrkWDQKFLdCyDdT1fv7U7S8+IwNU3UTU6354UkJQr7Hvqh1oIhCkEVZJeqV+vt6SZluGtpJ9SGfrki6Q73LkoIbLsb6TW18SfDrMRo1SkirT0PDvwgINsyIBN7dxLp9h9T79D9C/Ui2zFV3D5ZswgUuCJmSwu9RhN7i4SgKGmcy41Oc9Kl9fbZlv0sNFjhtu0F1+326+7zr6YN9vSCkps//32scqKxSy6qhm7sj3FEHi9zN6q6I81qRUCIop1S5qiJOlG0Pgytma3H9fkx0z8Q4BH82gK4LqWWLPZ8mlFm/z9b9fb9bf/n51x2VnEK9wTQQm2Rc6bCFwsvSI7CLWKT1d8NAqvRuWchVF6IH7AdIazShkYdwPNApsl6uHYg8VwBXwvI6eDC9wkVFAx3k/hSRpDksbICNxVjnwLdiC4CjJReAJASv23RvpF+IKCTydI7ck57X6Xw4VUIpk46yN/c1wUJFIkwZ+xP3e6VGCPlpubRd/nRooK8anGSBoaJEaz8+ssDN+bGtHINKfZoQfvZ9ldB9hlU66yfiUyRwEAQsMWFgySiuH9iJiLSK5g5CmZSLagRoJ8WAHgmgFkMehe2yj/WLy3mkigUpI11K2NGFDz9g4+W3xwygGv3puMvIPqr+Rj+Ss/gvdZecGzfe9/1ssQDW111BG0UtXHpSxItJIJjaMpKwaaz8MFPuSxwtweEDmQwqiPuDF8SCF5OYN4WXgfU6eknRwgyeNGM2LXJAAKkMnBa5oU03TqOibqfMoWseWnRisRrT4bAWB5CspMkWAoT9426jkSJaoXc0HFSJdcoCCYrEAN1ws5oGrZa+k2hb3xnklnl6Nl1cnHqoyzsvPo7ER4YnXiqghGQIweBf7zvixbCnQI3BOAqmYs3xV3SQlyAbT857f+EX0FpjbddFO76aabKEuGgWzlBXSJYWlHlq4ryR1DqGYREwsZ2rc+ILoYUWAtKdBWtfx1RaifKmlu0Ed9M0yruzfMt7bfGlpSN7SmcI5pPcE15onsnFzLytGiBT9BEkmQklwdgeSaWG5at2muqYMJ9+nb0wYO7G+5L8216gpW4900h2Dci41mXT3uU/jWYk6LwmQNbuaFGIygiXmmHhWkrG722mdPm/O/a+3Cs8+wjMLeHB/uuwybsT31uK7QrE4MOldzR5TWngIBvNH9GFkwMfOJAy71Sh1pIq/HPikTaZSfEePmox1xGRksDKoWgYpwLgpXr5PrjMxCbkFxhxlJVU2521JVVix3aY4bsAu9AdKysFuqlWExLghSub8BwFJRUWtd8Z0mlRkuoVyzIrWfGNfn8xfY7fdcaycefxrOQ9lJ69WtJliz/FTRcRk3FTXwTEB/JoDIVZx6AfE27Mhkx6R3SkN8Jhwin46yVxJbEGhpgf8mIvlKAOhgXwMPMivD71ZVrNw6ZhdaQwUqTW5UiJo6wv9gwGXpbEyTw6lmVIHpRP+QnKO6Cl9cGLs3grxSJSFgzIh/JvGOKk/uF9KgTRObs9KykexylyIfJKMOTGFnvbBALcGgM4UO2SQgcovPS4jn6kIO6iorLAX1KBARAIwtGe9SBy+XUEIRXpRkN9Yge01tTgj5uc6LHnwHKmDlbN+0XgCWXkEMXgw9nDRD0KVWX0HwoIJOWsUyYdFgWVl0hka6DVSoIhRBBiIhdY56OVJzfxugXjp9CgE1RSwlOS9NkQGcJkkyq+M0kD+bHRJyiEZ/cJTvsf+4qVEqMvxoKa9ErhpXekboG15qSJoLsEydkCx1QFrVTMfX4NFD9RhNb36PlOwaCCw3JM30OtExfHlAx0Y4y7vXYs/KEhaHg0iQHZghVKLzMOEyKJKlx1ev9pIpjvK0Q8UfwNn4af36ShJTUpLESsxK7he08hd9JTkUwxKYlcQgtK0Kr4fM7SsFRgcRBdqRAupz4Rygx4SSLE2OYX/UXKHf6wP8ByOOv/oRDKWvvj0GJjWoiRYtXYTPrjeJjzoNBtVi5UtX2MBN+tpVl1/sE/v+Bx/qHtynT33cLr/kUkvMH2ZdOyNx19yCrYt8Csnvj4LYap0m5sZAhQDMTXxrrHbq3FX7iW30Fpvb6EFP2Rsv/dcyu+bbgUcdx3V2ssHYFDw3C19ZCsPjQ1/1jtJaUUBztwC25vJAa0EH0Emfs3WN5mPRnOF8guU0DkUlVQFdo5FB1Yb0JIl5lkyWRbt0xvSjFkZTDlDrApBKyZQspgH8JXsqqUDoDDgiFXNKwjwlOx1+gJ2u7IfV9XIAV+JbSYij3KZb4ihtW8RmZB4+F2+69f/ssAMnW34xoErMR+hD2wBVFw5T6WPqDvUA8UbstjJkuExKxJSmgegnio+Zhhi1BeGBIqHovaWtS0FVnQDA4aWoGzsfMeBKRB8ooJRoHakbAErohj4Xw2bNVfgu4oVYAKkk+LDCLEqKlgfvVqcHNropD4Ze8OE6y4OX5yOpTsMptoQUKY3a5YbsCWlWhgsZuIv7y9mZn5dZTBkV2LCVUY8ixbn2BOUdbaVj3iNbNrbIwcfRUsHj1WzimW5WAx9ugd81U2fVRu8ZtGvQpqK1l9XmvH62R9Lz2zVpstQkGn7aPqwJ1FmvaN1s0W5urqThQfY0qm90EJCioXI5rgVZK0aREHFDOaJMOmwqO/REVO+QUEuhauSbI4EO2cwnBVWYxLgVFQSrxPWBXrQa1w2pGPQlgHB0rUkIV4CH+0R0n7C0iqE8hLmUD8hDwZwO2GpB35sqAEQd1efVQAlIm2R3JbFxcy3vibhYjdnMiqGexk5jFq0HwacRAVwacxnPxrCbkHsGuWBgpy8dWPdoeLAqoj4hAg+kS8EA4eI3JnV2qf9yctjuqxUxKWRMAleiv4yJQ+al6yGDEzgLGZzORymiwPqgwNf1RT037IttwVb718en3+Ax+un6ofCL8cQ8kQgoqsIB8KMEc39m+mOML/gi88Yvfn4M4Uu62a233maPPP48DAx1RXM5xvoj7IQzrmETj16KD6v15RXEs6tqsGVLSlmhIwTXhMD4NFQo9YzR6sbltnTZfBtgm1jnop42CPCWzdwzAOe/vTbpQtYKVClN2K1W4maGWG6s4osIIxaltaeAz/nc7rOmmIlOiKu43iuYS1OleXDu3WIfvPseLm8etWkvv2E9+w633/3+17RTAffj3HkFkUQwGE8GSGXDUGrxy/TiS8/ZJZfJZCXTdtx+kh2OvWGP7khpUhqsrrzU7rjvn/glvINwcEU2Ya9D7difH+xVQKjlvM3x0cIluO34j517yz+sgjBJp511lvXv28sOPuxnHqfXUnPt9Rkz7IZ777I5n32OTXNXO/zgQ2y3XbbH0SjugORxE6DRiEYojb78xCP/tvf/O9sOOOzn1qdnMX6262zm22/YJbfcaKeccSYOuftjA2b28oz37JV33rRh2420zYcOQDOTbNPuv9cuveMG+FwQju7AvQ6w4ZuNwSNFnS2uLbOp0563DFwQyfDs+n//yybtvYdNnrQ3/LzBqrAzbgRoNTRk25uvTPe4pHLU+svJx0F3eBgsUHgyDxcnLWx5fG7qE27a89qrH9uo0eNsPGZB++67szdWM7EIr70P56KFhda3e3974L777e2Zb9qxRx9jh046hIVMEhFVapA8S7P0lVYOmljNrLGudm3n1O4AK5w0BRj0O5S46HcyStVkRH0tTEAxxI+uutILq2/r5QEMLQAeGXy7jpw8yXlx77JMZsoi3zJKmvBc48rWTMUsZAHMgqHBwZWoKfCUwdJRKFsP0JZRgSslCYokhnT9LmBJUDrGSWnltSdWkiT58NJ95Yg5s1kRNLIakRfcEKQlZWklqhUNdlYg6ERWprKxS3Xpm7TEADDu165RrzLXpF+XVC5QEyLulCQsnuSh/bskASilcMUfqv3C77bMTEBM4Ev2cOE9/iP6E1FgPVEgBPdtH6c+qk+4QNA1zRNh326b9/v+relAI9snXJ8bgie0/mTy7z9wEIbrN6LWS7LKumW+qystOdN2njjBevXo6Lsfl5dq5yG2ZYl1BKwfalvuAONhUtFiLBmgNHDT0fanP51vmb22hokEz8B7IpNUAs5U97abru9jozYf4NVgprLdd93fijoMsozB41ggKT9b9ws62uTf/JGN1J2sS0ditDJvagt+lL4PCsR7gjMI7xHeL8RdqrBtnfvJTBwz/5pAyUttxOgtYf6P2LvvvWFnnn+C7bHz3kgVcYBJqJtYo2+RsjdefMouPv90q2pBipnU0y6/4X5s7UrsD7/YxZbN+5+dfflF9sJL06ykT1+b99kcu/SCiwEe79pF5/7ZenbN8UU4q3FW4WkEQV5gsz78H3001aa/9gpSnhW244LBlkm0kbtvupWNYdfbInxYbdJvgL33+pv20tPTiH5yvJ1x5h/crrgW6WcKfBFjGZtFne+67UFAXYn97lcHWQvxeac//ZDdcfsjtt2+v2QjVi/LRmjw+EOP2LTXXrVNRvdHMtRo11x4vt3DQqI5HykUttC3vnSrTZ3+up1z3pU2btuRlkBg6PdeetKee/oNum+uzWNHfUnXHtYwYQfC9CCtKyhEzZ3C5o1X7Y8n/c6WVjbadQSOjjUifYMXo0V3I/pkq7LbbrrSbrn9dpv7+SLbpP8odtS+aI898bp9MHO+nXnqsagbk+yhe++wRbgiSkzGjRO89gto+uczTreP3v/ELvjrudirYctM22mXpafWAR0cOvDyc0Fbh2e/7+92B1iaKDWphlKVtoDLzwE05Ok8WbsbBMKoUagpk72U+nsy4KaRRpZHWI8sDxWSmLS41QFYTEZvgK9gOyvggXtUVhqARdKkZqRPCYA1ASWV2QiiTpfvDvJJmiSVnVSBiXowBwJjwZ4RHhBf0WqmlP5W4KoetUEmFqYx6Y4BaS4q5jhFfkiQ7Uo8G6PRlV8lKWp4mr8UmmEMypLowEKALQCeNMUyIAlIup6cm0J7LFcT+n2e5Wv/iAkJMMneSr9FU4GrEGDpOPTOrnxSRSiJmYVt8rUFRycjCnwPFBBw+jpQ1bZoXQ/zqN+ur77JMigAV6qMj9WwVvFJVwOYcZyXX2yHH3Womy9k5sSnTCYfuV1ITqizAw49hAHMeNe8oaHN7TLPh58g0eCkzucV26QDD7caXK+Ai5gbHHlxId9ye6j8fs5hEF5QbqJ1GTTc9u2/GfkxROZcI2rKFFRB42BYvgZ0XKUlW5TWlgKinWjL8jtoNBWkhXS8LziJmaOr0YKcftqfMBVpdjCz/XY72rRnZtgvTjje7n/iOdt+ArH/5AUUAJPOpqp6+MKcmf+z915dao9Pu8d6DBxvl179gG06eiR56u2pZx6x555/wXbCL+FJJ/0BAJ5NiLgb7JrrbrFfHH+MFWMQrh11qdITUu6eSILm0NfOveJ6O/GMU22zwQNsRAkxLRcssClXTsFwPQZoOcm2Gz/elnw4ByB/nl10+ZU26eijbEifQhdsYJEE2DAbv/lIe+qhZ+3xJ56y304GYLGj/rGHcJyN24NnZrxjE7boR3ifdELEvY1JS4oNHtCX0HXP2V8vv8K2HT3Gfvun04lR2MkefuhRO/3ci+3i62+yPsOvZFMawodFc+1/s+fYEcefZGfst6cVIdBIxSZ6GUHPOw8cYx+xk/2Cc06xuQDGU8652EZujZNQVYqFi8yO66vLrGLRLLv+bxdbGbEZr7zmZqI9jLWnnnjRrvjbnXYtsYUPPGSi9e6ZZ9X4xptNYOfxuw6z43892ZoqlxCr8xx7/Nln7XflfyIOaBoOX2lKb0sWcHyrrdXm8eblV/undgdYmizF+ENgFdr/iLkLfOm6vjVVJMmfBYZ/qQpVznF4PQHqpLq0CR0rClm52q8HJEnik8hE5ZOz9Mp0IW2f1owmMCXgJS+7MfTmbt/EpCgbrGZNhkJnIjqzojaFSlSaIJDH7BW69ve5UXVD2qaJVo2l0hu1IyQll9s5rzFABw9wkAqVVE1bsRlorFDTeH6KwBbPkT+rJLeuIx80UZiDoET+amCT2jIbt8Hys1/3J8ivqinpvpDG+t1q48Y1qQjD1NaIODwXfUcUaC8K+Nhcg8JD0N9W8roGt69xVoEsT18363KuRdusGE+KPZiOukWhUaRCihHkV+8mP0i+InN0RV7xahWoYr1MFjRSOYmTsCj0Ec+fwGpEmQJpckKKFj6ai5iNpKNhTpFdg65yN5pKVEtCbvznsV4Op6O0ThQQ33E9BURdyQq9/SQ9YmHMxGyfzvqQEEYv29Y7bGeFnbrZs0hUOhcWYL6SZ2+9t8DmLamz7E6Z2AUtYWFdSrNjEN6Sa0SFsRcef9cmZo+0M/50UNDSLV/YR5+/b1+uaLauPUfbJ58sAIgnWxdATRJ2ujM/+dD6jRxgHaTNaIbPdMzBYXaGbfvlKEu9Ic222m4HGzu4kxViy/XU//3Dykpr7NBf/dqO/8UvERLU2PDeXa1sxS/tgN+cbbO/XGb9SwrZzZiBP3i5bmixzUeOsEG9u9uTH842QvZaXeky+/CjeaiABuNm5DE75/iJNm/+p7Z08WLbbOzm1q0wxx766ENbinnN78+6xMaMG03/bLGTB/SxaS+9bC9/9D97f+4c26U/vRR+N3brHewv511kBZhRuaAWA/90hB8z33nD/vvxR7aQGJ2nXXixHX3M0b7QUGBr7YZVH5f7xZdeegl1a60dc8pfbM/9RLMW++Wxh1nFigY798ILbUnVMuuT3hFToGTbYatxdvEVV9vA/j0sHbXi+2+8brc99oKtIM6hTI3cTk075Bh/8v+ldtV4cpmJj00O2jmt7FXt9CCtSMX4Q7AU7niTJCUwuqaTM/E4haGA4hDFMMKqY5uEu+HXfMZ5OXaT34wYeWXzJrFgSCPFbNLOO8V0qgfpC1ilS3cOaBFRHbywInBUBVCTH5swCcS0sEpIAehpCZqICE2NLRwkFV4SdhJyuKaZTSBKnSsPz74eokb7RrkkQIg8KqiP7LEEpiggFaN7nfe5UrsPKVOhEhJ9hiQfxq1JMnSMUkSBiAIbhgKaIEha4WowuzRDKEbnOZeoUB8a5DrwvMoYzB8xjWP8CUn9H2NnlOcBSHkO/fE1s05Tnhg453Q6+FAYIC1g7PxORALCvJEkXYmSpNw8MJiN9HzlpRwlLsV/eVnByejv2lAg4BAQVG3LR3haSf1A7aqO0YDRXCaL1Dfffd/Ov+RyeAsbhxYsdL40cMhwmjHVFi5dQBPJODzZMtmFt8XobW3k4DF2zjnn2v2PT7NJxx1tE3caaUO71GNylGDl7LY775KrbbcJo61m+UJbOGuuDRvUB/snR99WwW67TIlAcafA9kRbumQ+PLDWVgBQltcAsAh6+fHM94lt24GYl729p6G7IH8t0RDgcR3ybVHpClm4uLlKquXTZzD+Y/v6oP697eF3P7VnsO3qnVhhyxGbbr3LNvYS6seyhQvsw1dfsYrKMhs2bAjuHBqttqLCuvcjXm1RCeF9UiwniRvYITluzDB7p2ymLV6+BLCWYvlFxda/y3DD+4SxB42dkxAS8JiPz66n3nkNs/VU22aPPW3AZpv7DvwcXhW7eXV77AuJpcjvObM+t/y8HtYX2hHSk9cn4kh9jW06qDMyiVJbXLrQFq3oBijLJ3bnZnhqIMC1GowdvAo5JdpWIXV0KxhdUOE0r37qo1EVnAMnhMeto0kXv9/U7gArXJFqtSdJVqjSEuhqZMuy3OGnK0I571VdxW6MTCRS+LhIYatpA9sv0wS+6CXSIMswvaqJHXF08CzAi7ZNZ2JYLqM2cIsDmSQAE82CirCOfAGo0SIzoC5wB4lUzKVqOsfEGGNnjhCcVo2sEAkijnpNnpvxfbVoiQe9zC/GkJEKqo5qRPnRkiRIW63Vp6kWW25xEAci862rjIkmDFIF+LRCrsWtv4Cjkhq1uroCHyg52GsBrrQq9Vb3y9GfiAIRBdYXBTQYW2dZre9lJ6lzKwekLkvGIUmHj1NN2G3GrEuxmdsIt6s7xc18zAcTq0pbWZZW0iwBPZsDJomonKErD3kBUKFFghi9mH+CnueZOCKbMF0rCIyXFH2tCwVC+q4sQ23u+DYOsDLZrCRNy4jRm9uxv/6Vde/cxWo/+wINBJuuuhRZz4658CD8PjVnEauW+Z0Cho7Z0h7411320FPTbcqtd9oZxx1jtReeYZudeiQ+sMhAOLcTTz/JdtpipNUBznoWZtsKjPbSho5Qr8BeKdWWlS+1okwABpLTRDyZJyFRKy7s4CH/5E09l6jQteyiyyB+oLqR1vsE4bUV1YutESCSJPTC62mXvBx911azM5A+NmjwJph2/cfuve8uG4CD6l4Dh9gNV59rQwf3s+fYyPEORvy9eve1n+08gb6GFA+r+yVlOAXN6GT1YmNomXJQdZfN/8TqyxdhTM6uSnb2LSZOZnOWdl1CPxfI8qd8OZsva2zk8GFWmZZvM157x+7616PswO1lOQpMTXHy+p4qTRSLiLKqNFtSzqYBHO96fwczJBMVvbzsQ6RSignZZB2LOuICI9kqqrkf5gu7pY61hJ9KtUw2wNVgTqQ2RM5C4SIA/yGFzgUX9GP9JB/e7fmo0DZIqkF1UtkBCeQocKu2LcuPRQPSJREzC78YQuxlpaXBdku3Oqd2EGz+vLluZ5SEcakE6SJWGpKjOpC0UnyBiASLQKwS75KjhQ6Lu5iAqJq5QnUip6RakyQrjWckIm2qWLocEExjUoUMjOg+/3iuXcZq5RF01ey8BUwx2fHkZuJOtWgbEMklU4CrqqrAK7p2aejdBCZTkajJAaGsPLKQUmmedECGyDILw3eI4bZgXlD0J6JARIENRwHGt+CVz8RhLTTB+Pm2czIztmwLdI2kO4KfmkZ1pHnHOUvAODhioAcfn2kF1eQYQDN/m6mXuU+yKj8XLxu5Osd8BOb4aH7UmeAZqgc/43n9dPRnrSgQ0DRO3Db09J8ByvJy8/CF1qFzJxu95Rb4Outr4ydMsM02G2F9e3ehrdWeJMxBcrM7ue3P8qXLLJ1YuAf9/AC79tqLrVuv7vbFnM/YcVdvnQiJlAzPGbnZMDY2jADI7GIDhg+xfgP7EMqtQFDbe0dRXgcARBZ8rxqTF3bY446gfPGioAsgPOiH38P5X863l2ZMBcfgRZ27Fs9HAjX7Y7ap5llJt26Se7rwQRoZDEdgeqk2YswopGub2BMP/dv+ftt99nM2TnTOT7ZxI3A7gpPcZ6e/aluM29ZyCzHcR4LUmbi/VbzPS6+8JrdXIDkEF0tL7ZXp061X52Ku46GdPtqMkKKG7i+ays8WYiUkZun4u8qwkVtubTfe/g/be9+97a5rrrHrrpriLkdqcdIak5sI7/9J7mZIGOG1V163SlSY8l6/bNF8m4b6rxpb6oH9B1gpvFo8FlbLSylWI4nh04DTXvl8TEFLpUuB+Yx+BWpg/WqbaPV2TxrV7ZoU8FgptA+SylD2FTovw24tyWSgXovoKBODzgWffWr3PfBv6z1wK4Iz74gUqMWW49n97L+caQXdetrxf/6TFRNSpgqgk484VVtG3RUCQA3MAojBgRm6PJdkNeMklHOAYPx90Nj0MhGZ3as+OaXhVj85ocreefMde/KJNzyGWN9Ne/m19954y2678TYbtP14O/DIg+kMssNA9ChwRGeqrKrBv0km0ikAWQ6QHRFaZXUlgE3uIbxbMxAwqEdCp+DOMt2QQb2kcJqEZfguJ2j0rLVMa33jWj4vui2iwI+QAuKkPpQwhPXZgQljlaQ5Q4srl2IJ8LRJMjjXGZdk+Xnl5tMmn8BRmCTrCoAUd8WfrS/JznTFmYUzwzjTVulc0JEXo8x+H88IVYacitLaUSCQWcIvgkb2b0kPxZIltxTR+/XrZ7vtvqvdeM/dll6cb0ccdqQlLa+2Bx6814oGdbeTACgKXizXGQWoEj+ZXWpTTvmtjRpUYuMn7mhvzPwIQUAZETtwOp1ZYAP6DiR0Ta2dhJF8yznnW6eCHPv0w3fsgccftTOvvs569uktKITgSPbIWWhIirCpxekmWplnH/mnLZw92PbYujf2UONtx4nb2I03XcEeizI7+PB97OGH77TLp9xsfYaNt/5dO8jNlvNF9RnfmU5HKgR4/Wzc1vbQv/5jOYSK6967n+VhA7g/asKL35rJLkWznv0GWQE7VQWSSrp1xSVIsp198mSrqTvJBvYstPv/drbNnF1mJ07ex4b23cTqF73nbiDqEICor2bKwly+ripKrQyBROUi3CV17Gp/OGI/++KN5+zh+x+2bbba1iZuPxZ1Ib4g65FfoV7dcnRf61jYZLdcdTGdvsIO3Xszu/v+O+z6O560oVvubN06drMsdvl3wMluFkZezdheYR1JO6H9wu1DKkKTFKR1bOjH+SsVkQ0WA1BjR+PUU+tACk+033e7AyxVXWpBSbCEOmWDJUmWkia0apy3ZUhVBoFEhRakVa+88op9WZpiu+++IydwlonKUIuJDDymJyUFOtd0kG098Y7SAFlu0C1kTWdKp5FqERcmgLzTCQyNeZZGC0hYz2Q4URCAmWtMZq47NJv/xVyb8eqbttlWP7NOfTpaIeLZPQ6cZO+M2drK8C+lsVdeucKKkLA14/MjCe/zWbSuHqlnVqMvz0GMK5cRyYiNgWIMNoJIYwQZTKZBJ3fDep8cMbp3yntLt060Ki5KEQUiCqx/CgTgSiNdyWGOj0sN15WJ6xqycjbZJumuIDhJeL/u4rdAlua0eF727Qa/wkLjw18nWx1e6pxu8MVncL9HmuCUbzmXsz/dDyLQV6uRPr+jtGYUEIgKgFT8PiEDyMt/lsBcQyKViJ4pv88mdurJJ9oKbIFuueFau2XKFGIPE50DwHTR3y/BHAQNDIymAEnNUgzEt9umn22z9ZZ29hmncf0qXBKY7Xvw4farX02moeFrE3ezJ+7vZJN/f5IdTBgZhUeTj8eJu+yCdqQJaym6gMCVe6MlRAzakM1GjbVdd5pgt1z9V5hZqvX9120Yyfe0cy44DZVYld1AWKXb77nLYgCbrbbf3aZccaOVFKFaVDfE3rkWm+ZMdsDLSaoEDZ2QyCVR77TUDOLVbo2gYT7Bxbe164sfse5dBlj/YSPxDA8Yg19O3H0Pu//WIvv9yWfbuaf+EeEFo6V0iZ13zpk2CUP0fMxy/rekDIkS9tFIkZB9eIg6mDF1LbQEhBJVrEQq8V+17eZD7LRfHGW/Oec6u/jia2zLLYaj2stkrYAErBqP+b072e13XmvH/PFydhNeaHfegP8uXDxsucdhdv2U6yyVHfqJOE2tB3wtWv45ggo2p5kc+tZaOWBOG9bkPQAYgCq2EV9yGkwOlX28aCzJttoP+PLxrO92SvER306lU2zoTVwx8KQ++/jjj+0aRIQPPfQQHtoz7cCDD2ZHwZE4Petpjz38gD356H322suv2TsfVNrixSssO3URO/Ea7Jn/PGFFPebaO/OX28jNR9lvj9zb8mi/z+bNtquv+Lvdf88LvsPjkMmH2zE/PxS0noZocbGde9GNNm7rLSyhZp5detmFFsvqZkcde4IdccQhbAtdbg/c9Td7/LFn7D/PzMXdfzd7/Gm2RVeVWsfEIsvM72rdth5nu3XfEkM9eQ2stTfewCnb5VchsnzT+mPgeMRRR9m+e+9tuYCyZPSLD/z7n/biiy/agXtMsisuudLeevO/tv+Bh9pxJ0xmJdTdXZsIaILG6CTsMmSHh9p7fTW4HhWliAIRBeIUCFCKH4RAaFXahHjIz/tBMGkHt/oyi/ErqTVJNh9uN8W3D2yx62B4666k5viUK86n6wJMfIu3K3lAXSEsnWCeYAe7L+S0tUcLNzFoT0jf2RsF65BRffCM4EL097tSQO0Xx1Q0EEcyLYlLO9iHDsVh1DLuJVfHLp3t+muvsN+feQpOMZORouA1HVCQWpzJLrl0O+aIw+2QSQdYUlfUf9iOHHfs4bbnrmOtjJAvzQRKLuwwGO9mgBuaKhWBwk7bb2PTHn/AlgICllU2Eba2xPJy8604n5Ax3J+USl1qccyZgNQL6VXXHv1tytVX2AUXtNhiREybbrYF7V+Hw9MGu/+fN9pHc8sxCofHYqOlkHN9ET6BQTCXwbQc1yKZklDAv5ajkstme93uBx1h80fvZLXFffCkrleM2QD42ZMzXsMTVZ517pEh2QGqPuIlJlTjimK4TX1wii2L5Rvm6OzKa0ZdNwgAwytR1SFDNrerrhyCM9103DNIS8Ruf4BOMn345nsfsGr4br5QT0OZTTr8UCsZupsVo2otRAqloM3NhIlSZBbDUW/J8P524y2X0BTYYZeVWWUztlW4LWEzpaWW8h4ZmXbHA3dYVvfu2KcRugfQlckuzHP/eoHtObcFR73puNQAHEp8BxjTeAQTunuTsL1DW0deMT5O/df3/qedARbWUgCJqkoijiMJevKJx+y4445zSdauoPVF6HUvZZvlx/M+t8sgTh5bX2vKVrAlc4XlE6IwPZutydULEPdV2/LySkstrLQikLgQfXNtpb37/rv2h1NOtyWLy23X3fdi5wWBlP9wir386gy79W8Xgc5T7NVXpmHM9w/r2wNRa04eIC9mZ55+mi1cVGpnn3kCBu141WWXRjLIfuH8UuvSuTO/k+y1N160WXMX23Y4FN15jy0R11bazddPsYsvv8FyCjvZYYccbM9Nn2qnnHSyvf7KGwy+q32Hx8L5c+3f999jD977oG0+YqyV9OyBp9l7QfBmZ5xxhvXskkNnopkx3k9mJ6Qn9X2Ndn1HKaJARIH1R4H4mBNI0b9AfhF/PNd0eeWwFBjiE1f/hed1V2tyqRWDXeNZKcwUHK386+fJ588M/8Yv65o/Y2XJwW63lbd/c8Ft80S/v40CInNr8wgYi9zOeQOVkt8rMw7UUBj8suOtxfr17uMhYFJbcBFEfsFrOeJM79TB8DGNxIaTAs+Aha4DN7UOAJFmywEKI4lSgeLwSKzYGmdde5dYZzZrNSZgIM9p1QUIhrsGjlQP/BbgVivoSyzEc3KLLLdDtnVDXloO30pHkpUuPRklDx3azfCkYNh+u/y1HqkZMZkph+vaoQqIacF0JjMlL3hnVJQFAJxsADxV4DqZCeXWBX9tMtLXY1WfZMXj5Vk4xbICbMQKEjsRggZfkHEhrlSr9dVIwgB1hUVZzrdVde2slNm6QGj33n2tvCXZckXfCt4NTc+YMX092rAi7jQAxtI91iPXFREdavXple/+JtN7skMSA+vFqgufBCE6+HWPPr2sDv4JfCIeIy8Qg3IIcYYO6mBNeg5JjrVTtUlOenye4xiT81QZKVZwLiCGcrdP8jZfl6LVEEpqjCCp+mFSbCDEdB6LqRmDwJ521p9Pt7407A7bjbdPFyyy408+06ays6CiXp1kjB190AG29MslVrzZDnbk8cdZ18aFVl+50L5YgoquZJAddvwpVpSbaZ3ymuyqu2+zBez0u/Tym2z3HfewpctrrbjfJohLr7Ilp66wki4dAE9LgL0NtsfRk1k1bG+fv/2hnXraufbEk9Psj6eeYHvtuw+eZgtt1icP2G+PO8FGj+5FQ5baW68/ZedeejW7Gpa774wFH35iN0+5nqjgfe3sCy60LQZ3tWMO3d9O+CPOzR550mYc8ZaNGoGTNqRti7+ssKN/cxyu+yeboiodddTx9sY7H7Ntts56dCakDb1SoulmVk0urhS5VhIwJN5qvkPKryZbdDmiQESBLOef0AAAFP9JREFUr6eAxlx8Mg6UCPET+oozEF0OssR/6Suu+gvP+9D1P1zzxBUdx4FYkG/lpdY8+kE+ZY0vtYIDcW5PbWsVr1DrjB0Awkh6FSfVWnyJygI0Tm0EAZJehfOwyOzn9cdVdQFfSwdgu1rRLwZM3/0mhmwvvEmBkMkplZU8NDo44IwX6t41yej/MRfhtFpX/cBv94W36sKRpnldkPuP9CKvo9wP5QjIeZIZCok8wihhP0pR3GS/V/l4Sx6gX0F9+JET5BT+cE6SyA38Vh6i1Xjyx+pXMuArdB9CPcSzRDdP+p0DwInfg1bVU0A/7Aqxr1bCD2mQJbsDDwwOFJNTz3N3TeF7uvcseQ0gdq4qR9Jf3jy4X+UrjB7F6l1a6ZogezGaiszBE/mWrwY9SwVQv/C8n1B9vc662H5J9WunFPQ42SSpCRuJ9D1w0EAbOHgQcYnK7Nmnn7JSthx0K+ltcxcuR5q1woaUDMAXyCDrUJDv4sIhm3a03EY6UFm+FbA1s2PXHjZ6ZA9v3OayOfbZnE8xak+2/zw7zcoWVYLE0+3td961hpo6m/3RLOuYy/ZRdNLbjt/G9j/8WKKC51mfnELbecJ4e/S1T60OMK3nd+8+xzbptYl179TDBvTvSkt0tLLy/1lh51xH4DJQr2V3wmdzF9npZ1yBjnucdUqsJJhrMXrxHe2Lf9xtz7zwvI0aNQhVcKMNHdjZTj3jXOvasaNlIqIch3O2V2eX2+JlS7EbK2IBoyUDCBvbNElNoxRRIKLABqJAnDEEQKXNZNt6PqzXN11rcz7M6jM6B/9fGSvPBVm5N55n5eQf5gnK1eXgWvw5rY8T247SulBgJW0pRQcCNPHU2h5OZJ0Prn3lHs625lt5a7yEEOq0yaMrrc9ZeUNrGfE7g4aNMwZ/vi7E6xA/XnlP/Dmc17mV5znwvPH7VASp9Xrrj3g2B33B7/+fJfGMEDkFxawsp7V+8Qtfuf417yh3SF/JEz9oLWcl3cJ8utR6lxcZlNvmFVpzKO9X6i/3AvHU+gg/Xlm38Hp7fK98enuUTplNGLcnY9iu3XOlS5bZLbfc5IEetRUzHXHkm7O/xAi+BSNxUCkothqxXmIKYkkcVxAdgu9qJJQE0sQvRhOBksuJYZSfTkbUbAUFXW3+3Jk2Y9qrlsx9n37xGWrrmA0fPcxKenfG+LAWCRb+QnKKif+V5wbveagqi4pz8XbLcxF9tpBn2YrlthwHbjLE906JbVQ9qsEWLOK08899v2EckZOXjPuSnLh/Dd6toszGbDHM7nnoQQz70HUD8Joa0okoXoIGsNjV+vJL0r1XjhWWlVtmDqLQDIT92POzwdFDEbQT2aNiIwpEFIgoEFEgokBEgQ1IgXYHWMmADkdO/J06dSo+Qa613r1720EHHeSGegVPTbennptOYOZgF2EdO/Jqq2ssC3EtvkZBMawt8QHi4Wfq5GMKYIJ+N41I8kswgu/etZedfPKpNm7LwQRirbI6RJ35BITepDjRqsuW4YwU+yqMz7GD800NdUjSKjFiz8aVfmaW9OjEGsstcAN8OQr1xEMyMrJ4FhuzpX8mKZ6fXEzIZkvZmgBgybiLmDv3E6sihpJ2M8qgPzU1n7hh2lIbWHS40j2pBmA4n1hmSx3A+QYhAJaLZr306E9EgYgCEQUiCkQUiCjwY6JAOwIsieBQEwJGquSygF14C77Engqv5r/73Ym2z7772ucLl2DdH7NaIm834RxMUCYLY8J6XPOXff6FVbDdE3kRqnF8jJQuxYapCvcNy626JsEG5sSsQ3GxdeqYYN26dML5W09Ufo1WXp9msz/+0PLZSt2xKJvnZlomjj6Fk6Rij7FTROp2GY02E7yzgS0QlQC6L9heW0HcpJrKPvgdaQZI4VQUFV4GOxEQsFnnLt0Jb2A2fepzttU2Y62ga6Z9/tHH9vzzU90R3A7bbxsYPRL0KJk4hXp1edCVUjw5Bb9fqLFTZLEYaE6DvDJ4/KqckxNRiigQUSCiQESBiAIRBX7oFGhHgCXSALIUF1BRHAEWXbt2dUnRzTff7J7c38MB25Trb7fC7r087iB+OZFOpQOIsuw/Lz5vF/31WhvVLcEO2X2idelQaI/c/S/r/PcbbPMxw6371kNt+/Hb2d2PnmcnYFD++98e7dHt5y2qtVkffGA3XnE6nl2bAE1E6MaHlW/KQJHbjOGcJFEr8Bav4MupuO/vVdIHKVmj3XDLVfb+h6Nt0iQcnAL4VOmG+io3nCvu0N12221nu/uuW/G/scCO3Wd3m/7s0/bwo0/ZfgcdjIH+UI9Z1YCobPnyUlcPuvkZOySWLFtGZAOkW3IT7yCPknnXwNPsD70LRfWPKBBRIKJARIGIAhEFVqXAOgMs8MIqKTQeC0Q1McRGColTTWicvfbZ10qXLbe//OUv9jp+pDJwxJmfl2ODBw7AhokYfxRWMGCY/WynXe2pzx60u+64xdL33NHSj+5uxx1/jD3ywgv2j1v/j22hk+yALQbhT4No2x262vmXXmannXY6arpcNlt0tIMP3A9D+a6AuCXWqVMn69gpH8Akh2T4x6itskJCfW82fIzV4fe/BmdrJagsd9trB3vssWk2Z/bHNojtqL17J3FvB3YYou7jDVMzi+yKq2+wtCsusIefeMROff1lHNXW4a7h5/bXv13GVlucm7LntKRXZ2yuCrXDFlUn9+FqolvngdZ9MTGTGgJpmHy9NcYIMO3iK9ErpNkqpIwOIwpEFIgoEFEgokBEgR8kBdYZYK3ureWhtQb7paxs1GZIhA499FA78sgj3RcW1u/YsisWIVdQlbkLEmI1HXHy6bbXSWfh16rJusrCHOPzwaNG2UeffmzluGvLAKBkNykeYL3tufcutvOeu6OGxCNGAtKv7Gz385eEQ7VC1HrTpr1oCXir1YbZRjzeFnfrZmecd6EdX55BrCXAX0KhxfA4e/Ot1wLyUokcnorqEUiVVmV3jhqG4ZaAWpMVEdm8I85QL7rwPLvq6susoZR3StFux3TfjZhF6B+ssGynXXawAw49RKZjrpbUj6OOOcH2rSMmk2y+pBbkmkIAiR6uQ4wAFnSIUkSBiAIRBSIKRBT48VBgtQBLcQOV3Pv4Gr13XCrD7ZnEZwpSomVjnB4mAuAASXDMyscdqulCAX4yACBstsOLezJO1ziH34sYH5VYyEeBK3FyQT79iOEALtmlUjoSZFG+BJymuXpScQDJg09k/IQA1pQBz1YFBWGITnx1APQkTdJOR6IdxFMSwTXzgHA44pc3NlWUVCRnpfzLKe5IWcE7yv+Inq2K5xcJSCLNMhybyki/Re9OwGc2RoqUvhMYp3bJXoru+v+3pXJytSlsj/BbN8hTfpjang/PRd8RBX5oFND8I2eFsocMQ2ypb+s4jG/6Q3unH1N91T76qE3COSc81nuG5/S77Xkdt2cKn6uNR0ph3wm/o/7TntT/8ZQdRqJR3w3nIM0737X/rBZghR1V3+qc4fEakdAdi61k/qve6zDFLxNfC2+zEvIAaQIgpcwAEgWFEBxJUz79IJ+AEt6k+ARJl+Stlf9+D5UlawBl5B7Ok4e0ULxADX6d8cL4DsBScLPOB6RRPTybLvND/nI8p94pnvTLn+1XPDe/HBlyhas8wvMElzinN9S5Nh6D/cya/1FDq03UAdqm9TmZtX1u9DuiwPdNAdlMhoxSiwjNQyG4WrXff9/Pjsr7dgq0BSyah0I+ofOamzZ0ykajoT6jj+qjb8WuVf+RCx+3D97QlYyev9FSIAXzJiX1nQy0VFWYOqmPJxM78rvw2NUCLHVIFaQJThOdjpV0bo0mt6/y/6AMhScQzNA1V50h0Yp7OU/RsT8KAEUGhoXfQwV4OAMGUVCMF00S0MHOy7M7gMGPluROMYmVUlxV18JgF2RLJF+CpE48T97zWygnIaHBnx+Tq/02dUzAUZXKj/Ecr58Ak/wrUC7+14N7ebZu8dtUJk8OA7qGRekVPY/+8GhJv/RX5fq769DP6XvNkyYKNbi+Q6ajUtRO4WS35qVGd0QU2DgooD4tZh1OdGGtNOHpI396UdpwFBBPUPvoo/lGScwnnJc2XM1WPrltHfU7TFHfCSkRfX8TBYR7hHPUV9SnBc7VhzT3KK06L61azmoBlgaOUjjR6VspPO8H6/BHpfu4DPCGoItwSFC+xquACAinVZEmyRVgRbZdgfdlHQR1UjmCPB4U1U8pD5dVHhIpj0WkwnXMddyI8lH58bLCzMoAeNI1lRnMGyKoAJT+heeUMV6GzulQQFBV8t/88ee0za8LgLf4G+k91iWFDS1AFYJflReBq3WhanTvxkKBsF+H8024qNM8pE94vLHU96dWD7VBCKz07mI+igHXlgmtL5p8XV8I50ddC+upuul3yMvWV/2i5/zwKCAAFfarUjwPZMXNnVYHrMI3XS3AUkY9IPyow+p32HFXdtJWSBGWvdrvBHV6V6WhwIvHLApUeRL7pAZyHQaCgFBSi3TpkloFH6GYRJco6TFIuMApEgYJFjloUp35hzN2/sY/Aj6cV86YpE8AN9VA/zwTVywhbmzlqkQOvVDemaCdnikek8nLdIt1ZVBYS9EINMUnkHipMJKega8tnZPNWQCu+A4zeX0851r9UTtosggZkQrRcciQ1qrQ6KaIAhsJBTTXaI4J+7eiLYSrSfVzfaK04SigdlEbaB7Sb7WXkuaflbxhw9RPdVGdpNrRbwE/MUbVTepB1S+s74apYfTUjZ0C6tuSYkkq21Z65VFfqLzOfVtaLcBS4atOYjrWA9c9CdhoggSexAU5oYrNsQhXgFYBAHKAA5jh2QJFAlIuHhKsAqwEpagkqQxCAKOzQfLrfksg2gveSXKxII9r7MLMOqfTmiv07WBIP7RaC86rvgpIGWQQwAKYeT6dIwXzDFVR3VTHeP7wvE5wXoE71yWFYm5NHGGbaNLQZ9V2W5fnRPdGFNgQFFA/Vh9X3xZjzMxktwgpZIzh94aoW/TMAEiJDm0BldpI4GV9zj9t+0Hb36qb6qH6heBK576rBEJ5o/TTpYCkncJAmoOKcWwukK6+vTpgFVJstSgp7IjhJKfOGnZg/WaB8J1SK65okxvsEdhEuYRH0iSs81uCKiUm1IO9ZLGk3YCshvDA7qhFIiVUggSq4ZzUiXLRrog6Ug4Cz8gm+ysBoBZcIcjWSs9WNVtigX2W7KhaeI6fT2TipowEL1+VE/CRAZvKYeLgeTFe0u24OJnoL4ycjQJVdqIelAgIxe7LtxpK8oU4zb0wcL2FdyNuDmWpQtSFMvXcBD8vaaAA2dqDLHUAtZFWam1TeLyhV5Ft6xT9jiiwphTQXKNJbcGCBTZnzhyXRqi/K3SV5qT1ycTXtO4/hfxtpVaaa8SMlixZYkuXLm3lE+uTDiFv0jP1W8Dq8ccft3nz5rVKIMI8uqZPlCIKfBMFNNdI2qnvxYsXW1lZmYffUz/XudWl1QKssDNqkpMF/TK8kucQMFmMPWDe362DClR8NUkGhbsCAQMASDPqNkmrWlrygBvaKVRGdoBNLHBzIBAklWALqMeNz2OKcSh3B7WcY5dhAj61sH9KbUoDzAgZ1Tu4aWQACaglI7gSLCOEtN8Va8kF6PD6ADmToTtnPQkIOcBK8XPybdVC/WRUryRQKPTW4lG6BcYkKSKmT6L8cpGaKziFTywAnO6LJeFtVCpElYshfSyWSX10TyXPpVLrCLBCEXh5ebl3BLWXmE748TpFfyIK/EApkJubSyiqWnvrrbecces1xBQFsDQPaV6K0oajgOYftUe4kAtNRxYuXOjts6FqFvKtCRMm2IwZM+zpp5829SWdV5+RRFS/w3wbqp7RczduCoQLCEmsFNd4zJgxNnDgQAdXmpekfv62BBYRGvn2pEEj5Lbtttva2LFjrXv37r4aENgKRfbfXsLXXRVgQUWmp0tKFM+CQiB+TrsHJfIRBoznJX+YL3CjIANzzvn95APEOJBRWbrXr+lvUEICAM3ze3lB/jBfkEs3BkAq/NY9Kj88Vo4ghfl0JClVoHrUzkXlVT2C+yR5CxP3+PtwDPhaWbPw+pp/h2rBt99+2yeN++67z8GVdMRr3zZrXo/ojogC7UEBrRrFIF977TUHVeGEpgWeGHskwWoPqn/3MgVWxHy0ohfI0qeCWLK9e/e2vffe25nRdy8tyhlRYOOiwOrg0ermn9UCLD1AhQi9KYZgZSWSF9LqHrxxkenHWxsxGqlK9CkpKSGO4qRWphOuLn+8bx+92U+BAqFUJJSSqF/ro+PVTXA/BfpsDO8ofhC2ieoj4KU5aUOnsO9s6HpEz/9hUmB1KuTVzT+rBVjSP2qgqKNK5yhVlKQmWknq4Vq5RGnDUUBtojbQBKd2EuDSRBe2WciUNlwNoydHFFh7CrS1ddAcFDLx1U18a//E6M41oYAk5aHBr+aeUKKudhLI2tCOPCNBwJq0ZpR3TSmwzgBLD9RgEdBaVeWkcxt6AK0pQX5s+cNJTYxIk5uYkBpdE0s42f3Y3jl6n58mBdS32y4Ywr7/06TGxvnW4hX6RHPPxtk+Ua3WLwVWK8HSYAkZtpi4Vo6haF7nNelFacNRQO0Roui2q/0I/G64Nome/P1RQIakYtaac9TXtXAIpRJhv//+nhaVtKYUUBtIiqW2CXdVCfiGbdMWEK9p2VH+iAI/dAqsFmCt+oICXBpMsslaVaK1at7oeP1QIARWobheDCic4NZPDaKnRBRYPxRQ3w4lV1EfXz80/7anfJvaNuQV33Z/e18LwXh7Pycq/8dJgXWdY1YLsNRBNVA0kNoaLbZl5j9O0v4w3kptI1uHcHdVWGu1mz4Cw1GKKPBDpUDIwDXRtVU7qd9H/XvDt2pbBqT2EPhtK21se33D1zaqQUSB9UuB1QIsVUcDRwNF3/po0pM4OFxJrt8qR0/7Jgq0VQt+Fx8d31ROdD6iwMZKAc09mouihcPG0UJteUIIrFSzkGdsHLWMahFRYMNQ4DsBrA1TteipEQUiCkQUiCgQUSCiQESBHyYFIv3RD7PdolpHFIgoEFEgokBEgYgCGzEFIoC1ETdOVLWIAhEFIgpEFIgoEFHgh0mBCGD9MNstqnVEgYgCEQUiCkQUiCiwEVMgAlgbceNEVYsoEFEgokBEgYgCEQV+mBT4f1lNZW6HhOPr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066800"/>
            <a:ext cx="5638800" cy="46332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14600" y="5706941"/>
            <a:ext cx="3810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趋势： 学习的门槛降低了 。。。。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89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课程安排</a:t>
            </a:r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484909" y="551584"/>
          <a:ext cx="7883525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124200" y="3312968"/>
            <a:ext cx="24913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基本分类器 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课时）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经典序列模型 </a:t>
            </a:r>
            <a:r>
              <a:rPr lang="en-US" altLang="zh-CN" dirty="0" smtClean="0"/>
              <a:t>(3</a:t>
            </a:r>
            <a:r>
              <a:rPr lang="zh-CN" altLang="en-US" dirty="0" smtClean="0"/>
              <a:t>课时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HMM/CRF/EM</a:t>
            </a:r>
          </a:p>
          <a:p>
            <a:r>
              <a:rPr lang="zh-CN" altLang="en-US" dirty="0" smtClean="0"/>
              <a:t>自动机</a:t>
            </a:r>
            <a:endParaRPr lang="en-US" altLang="zh-CN" dirty="0" smtClean="0"/>
          </a:p>
          <a:p>
            <a:r>
              <a:rPr lang="zh-CN" altLang="en-US" dirty="0" smtClean="0"/>
              <a:t>语言模型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93934" y="3276600"/>
            <a:ext cx="26404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神经序列模型（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课时）</a:t>
            </a:r>
            <a:endParaRPr lang="en-US" altLang="zh-CN" dirty="0" smtClean="0"/>
          </a:p>
          <a:p>
            <a:r>
              <a:rPr lang="zh-CN" altLang="en-US" dirty="0" smtClean="0"/>
              <a:t>概念介绍</a:t>
            </a:r>
            <a:endParaRPr lang="en-US" altLang="zh-CN" dirty="0" smtClean="0"/>
          </a:p>
          <a:p>
            <a:r>
              <a:rPr lang="en-US" altLang="zh-CN" dirty="0" err="1" smtClean="0"/>
              <a:t>Tensorflow</a:t>
            </a:r>
            <a:r>
              <a:rPr lang="zh-CN" altLang="en-US" dirty="0" smtClean="0"/>
              <a:t>实现</a:t>
            </a:r>
            <a:endParaRPr lang="en-US" altLang="zh-CN" dirty="0" smtClean="0"/>
          </a:p>
          <a:p>
            <a:r>
              <a:rPr lang="zh-CN" altLang="en-US" dirty="0" smtClean="0"/>
              <a:t>机器翻译</a:t>
            </a:r>
            <a:endParaRPr lang="en-US" altLang="zh-CN" dirty="0" smtClean="0"/>
          </a:p>
          <a:p>
            <a:r>
              <a:rPr lang="zh-CN" altLang="en-US" dirty="0" smtClean="0"/>
              <a:t>提速</a:t>
            </a:r>
            <a:endParaRPr lang="en-US" altLang="zh-CN" dirty="0" smtClean="0"/>
          </a:p>
          <a:p>
            <a:r>
              <a:rPr lang="zh-CN" altLang="en-US" dirty="0" smtClean="0"/>
              <a:t>其他的应用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995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1371600"/>
            <a:ext cx="8147248" cy="46482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2"/>
                </a:solidFill>
              </a:rPr>
              <a:t>基本概念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 smtClean="0">
                <a:solidFill>
                  <a:schemeClr val="bg2"/>
                </a:solidFill>
              </a:rPr>
              <a:t>广泛应用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>
                <a:solidFill>
                  <a:schemeClr val="bg2"/>
                </a:solidFill>
              </a:rPr>
              <a:t>挑战何</a:t>
            </a:r>
            <a:r>
              <a:rPr lang="zh-CN" altLang="en-US" dirty="0" smtClean="0">
                <a:solidFill>
                  <a:schemeClr val="bg2"/>
                </a:solidFill>
              </a:rPr>
              <a:t>在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 smtClean="0">
                <a:solidFill>
                  <a:schemeClr val="bg2"/>
                </a:solidFill>
              </a:rPr>
              <a:t>历史进程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 smtClean="0"/>
              <a:t>一般思路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bg2"/>
                </a:solidFill>
              </a:rPr>
              <a:t>基本工具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 smtClean="0">
                <a:solidFill>
                  <a:schemeClr val="bg2"/>
                </a:solidFill>
              </a:rPr>
              <a:t>一点期望</a:t>
            </a:r>
            <a:endParaRPr lang="en-US" altLang="zh-CN" dirty="0" smtClean="0">
              <a:solidFill>
                <a:schemeClr val="bg2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7170" name="标题 1"/>
          <p:cNvSpPr>
            <a:spLocks noGrp="1"/>
          </p:cNvSpPr>
          <p:nvPr>
            <p:ph type="title" idx="4294967295"/>
          </p:nvPr>
        </p:nvSpPr>
        <p:spPr>
          <a:xfrm>
            <a:off x="609600" y="304800"/>
            <a:ext cx="6346825" cy="561975"/>
          </a:xfrm>
        </p:spPr>
        <p:txBody>
          <a:bodyPr/>
          <a:lstStyle/>
          <a:p>
            <a:pPr eaLnBrk="1" hangingPunct="1"/>
            <a:r>
              <a:rPr lang="zh-CN" altLang="en-US" sz="4000" kern="1200" dirty="0" smtClean="0">
                <a:solidFill>
                  <a:schemeClr val="tx1"/>
                </a:solidFill>
                <a:latin typeface="Times New Roman" charset="0"/>
                <a:ea typeface="黑体" charset="-122"/>
                <a:cs typeface="+mn-cs"/>
              </a:rPr>
              <a:t>提纲</a:t>
            </a:r>
            <a:endParaRPr lang="zh-CN" altLang="en-US" sz="4000" kern="1200" dirty="0">
              <a:solidFill>
                <a:schemeClr val="tx1"/>
              </a:solidFill>
              <a:latin typeface="Times New Roman" charset="0"/>
              <a:ea typeface="黑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9336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解决自然语言处理的一般思路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8600" y="320040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这个问题人类可以做好么</a:t>
            </a:r>
            <a:r>
              <a:rPr lang="zh-CN" altLang="en-US" dirty="0" smtClean="0"/>
              <a:t>？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17273" y="220287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可以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24200" y="4191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很难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14800" y="2057400"/>
            <a:ext cx="2026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自己尝试去做</a:t>
            </a:r>
            <a:endParaRPr lang="en-US" altLang="zh-CN" dirty="0" smtClean="0"/>
          </a:p>
          <a:p>
            <a:r>
              <a:rPr lang="zh-CN" altLang="en-US" dirty="0" smtClean="0"/>
              <a:t>记录下自己的思路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77042" y="2057400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设计流程让机器模仿</a:t>
            </a:r>
            <a:endParaRPr lang="en-US" altLang="zh-CN" dirty="0" smtClean="0"/>
          </a:p>
          <a:p>
            <a:r>
              <a:rPr lang="zh-CN" altLang="en-US" dirty="0" smtClean="0"/>
              <a:t>你的思路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42528" y="4184202"/>
            <a:ext cx="3416320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尝试</a:t>
            </a:r>
            <a:r>
              <a:rPr lang="zh-CN" altLang="en-US" dirty="0" smtClean="0"/>
              <a:t>从计算机的角度来思考问题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2" idx="0"/>
            <a:endCxn id="7" idx="1"/>
          </p:cNvCxnSpPr>
          <p:nvPr/>
        </p:nvCxnSpPr>
        <p:spPr bwMode="auto">
          <a:xfrm flipV="1">
            <a:off x="1705928" y="2387539"/>
            <a:ext cx="1411345" cy="8128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2" idx="2"/>
            <a:endCxn id="8" idx="1"/>
          </p:cNvCxnSpPr>
          <p:nvPr/>
        </p:nvCxnSpPr>
        <p:spPr bwMode="auto">
          <a:xfrm>
            <a:off x="1705928" y="3569732"/>
            <a:ext cx="1418272" cy="805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6134390" y="2355272"/>
            <a:ext cx="351196" cy="69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 flipV="1">
            <a:off x="3763604" y="2395420"/>
            <a:ext cx="351196" cy="69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 flipV="1">
            <a:off x="3763604" y="4353839"/>
            <a:ext cx="351196" cy="69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508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解决自然语言处理的一般思路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3272" y="236899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这个问题人类可以做好么</a:t>
            </a:r>
            <a:r>
              <a:rPr lang="zh-CN" altLang="en-US" dirty="0" smtClean="0"/>
              <a:t>？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41945" y="13714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可以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48872" y="33595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很难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39472" y="1225998"/>
            <a:ext cx="2026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自己尝试去做</a:t>
            </a:r>
            <a:endParaRPr lang="en-US" altLang="zh-CN" dirty="0" smtClean="0"/>
          </a:p>
          <a:p>
            <a:r>
              <a:rPr lang="zh-CN" altLang="en-US" dirty="0" smtClean="0"/>
              <a:t>记录下自己的思路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01714" y="1225998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设计流程让机器模仿</a:t>
            </a:r>
            <a:endParaRPr lang="en-US" altLang="zh-CN" dirty="0" smtClean="0"/>
          </a:p>
          <a:p>
            <a:r>
              <a:rPr lang="zh-CN" altLang="en-US" dirty="0" smtClean="0"/>
              <a:t>你的思路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67200" y="3352800"/>
            <a:ext cx="3416320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尝试</a:t>
            </a:r>
            <a:r>
              <a:rPr lang="zh-CN" altLang="en-US" dirty="0" smtClean="0"/>
              <a:t>从计算机的角度来思考问题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2" idx="0"/>
            <a:endCxn id="7" idx="1"/>
          </p:cNvCxnSpPr>
          <p:nvPr/>
        </p:nvCxnSpPr>
        <p:spPr bwMode="auto">
          <a:xfrm flipV="1">
            <a:off x="1830600" y="1556137"/>
            <a:ext cx="1411345" cy="8128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2" idx="2"/>
            <a:endCxn id="8" idx="1"/>
          </p:cNvCxnSpPr>
          <p:nvPr/>
        </p:nvCxnSpPr>
        <p:spPr bwMode="auto">
          <a:xfrm>
            <a:off x="1830600" y="2738330"/>
            <a:ext cx="1418272" cy="805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6259062" y="1523870"/>
            <a:ext cx="351196" cy="69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 flipV="1">
            <a:off x="3888276" y="1564018"/>
            <a:ext cx="351196" cy="69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 flipV="1">
            <a:off x="3888276" y="3522437"/>
            <a:ext cx="351196" cy="69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TextBox 4"/>
          <p:cNvSpPr txBox="1"/>
          <p:nvPr/>
        </p:nvSpPr>
        <p:spPr>
          <a:xfrm>
            <a:off x="2362200" y="4126468"/>
            <a:ext cx="453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任务：下节课的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我要用电脑自动生成！</a:t>
            </a:r>
            <a:endParaRPr lang="en-US" altLang="zh-CN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7476" y="4657871"/>
            <a:ext cx="9076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我的思路： 写大纲  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 每个知识要点可能要参考一个</a:t>
            </a:r>
            <a:r>
              <a:rPr lang="en-US" altLang="zh-CN" dirty="0" smtClean="0"/>
              <a:t>Wikipedia</a:t>
            </a:r>
            <a:r>
              <a:rPr lang="zh-CN" altLang="en-US" dirty="0" smtClean="0"/>
              <a:t> </a:t>
            </a:r>
            <a:r>
              <a:rPr lang="en-US" altLang="zh-CN" dirty="0" smtClean="0"/>
              <a:t>-&gt;</a:t>
            </a:r>
            <a:r>
              <a:rPr lang="zh-CN" altLang="en-US" dirty="0"/>
              <a:t> </a:t>
            </a:r>
            <a:r>
              <a:rPr lang="zh-CN" altLang="en-US" dirty="0" smtClean="0"/>
              <a:t>举例子，画流程图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1331" y="5070617"/>
            <a:ext cx="8682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机器的模块：    写大纲： “分类器” </a:t>
            </a:r>
            <a:r>
              <a:rPr lang="zh-CN" altLang="en-US" dirty="0" smtClean="0">
                <a:sym typeface="Wingdings"/>
              </a:rPr>
              <a:t> 搜索相关论文， 选择前五的不重复的论文</a:t>
            </a:r>
            <a:endParaRPr lang="en-US" altLang="zh-CN" dirty="0" smtClean="0">
              <a:sym typeface="Wingdings"/>
            </a:endParaRPr>
          </a:p>
          <a:p>
            <a:r>
              <a:rPr lang="zh-CN" altLang="en-US" dirty="0">
                <a:sym typeface="Wingdings"/>
              </a:rPr>
              <a:t> </a:t>
            </a:r>
            <a:r>
              <a:rPr lang="zh-CN" altLang="en-US" dirty="0" smtClean="0">
                <a:sym typeface="Wingdings"/>
              </a:rPr>
              <a:t>                    每个知识点： 相关论文的章节，第一段， </a:t>
            </a:r>
            <a:r>
              <a:rPr lang="en-US" altLang="zh-CN" dirty="0" smtClean="0">
                <a:sym typeface="Wingdings"/>
              </a:rPr>
              <a:t>Wikipedia</a:t>
            </a:r>
            <a:r>
              <a:rPr lang="zh-CN" altLang="en-US" dirty="0" smtClean="0">
                <a:sym typeface="Wingdings"/>
              </a:rPr>
              <a:t>的第一段</a:t>
            </a:r>
            <a:endParaRPr lang="en-US" altLang="zh-CN" dirty="0" smtClean="0">
              <a:sym typeface="Wingdings"/>
            </a:endParaRPr>
          </a:p>
          <a:p>
            <a:r>
              <a:rPr lang="zh-CN" altLang="en-US" dirty="0">
                <a:sym typeface="Wingdings"/>
              </a:rPr>
              <a:t> </a:t>
            </a:r>
            <a:r>
              <a:rPr lang="zh-CN" altLang="en-US" dirty="0" smtClean="0">
                <a:sym typeface="Wingdings"/>
              </a:rPr>
              <a:t>                    例子和流程图： 直接截取 </a:t>
            </a:r>
            <a:r>
              <a:rPr lang="en-US" altLang="zh-CN" dirty="0" smtClean="0">
                <a:sym typeface="Wingdings"/>
              </a:rPr>
              <a:t>Wikipedia</a:t>
            </a:r>
            <a:r>
              <a:rPr lang="zh-CN" altLang="en-US" dirty="0" smtClean="0">
                <a:sym typeface="Wingdings"/>
              </a:rPr>
              <a:t> 的相关图片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812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1371600"/>
            <a:ext cx="8147248" cy="4648200"/>
          </a:xfrm>
        </p:spPr>
        <p:txBody>
          <a:bodyPr/>
          <a:lstStyle/>
          <a:p>
            <a:r>
              <a:rPr lang="zh-CN" altLang="en-US" dirty="0" smtClean="0"/>
              <a:t>基本概念</a:t>
            </a:r>
            <a:endParaRPr lang="en-US" altLang="zh-CN" dirty="0" smtClean="0"/>
          </a:p>
          <a:p>
            <a:r>
              <a:rPr lang="zh-CN" altLang="en-US" dirty="0" smtClean="0"/>
              <a:t>广泛应用</a:t>
            </a:r>
            <a:endParaRPr lang="en-US" altLang="zh-CN" dirty="0" smtClean="0"/>
          </a:p>
          <a:p>
            <a:r>
              <a:rPr lang="zh-CN" altLang="en-US" dirty="0"/>
              <a:t>挑战何</a:t>
            </a:r>
            <a:r>
              <a:rPr lang="zh-CN" altLang="en-US" dirty="0" smtClean="0"/>
              <a:t>在</a:t>
            </a:r>
            <a:endParaRPr lang="en-US" altLang="zh-CN" dirty="0" smtClean="0"/>
          </a:p>
          <a:p>
            <a:r>
              <a:rPr lang="zh-CN" altLang="en-US" dirty="0" smtClean="0"/>
              <a:t>历史进程</a:t>
            </a:r>
            <a:endParaRPr lang="en-US" altLang="zh-CN" dirty="0" smtClean="0"/>
          </a:p>
          <a:p>
            <a:r>
              <a:rPr lang="zh-CN" altLang="en-US" dirty="0" smtClean="0"/>
              <a:t>一般思路</a:t>
            </a:r>
            <a:endParaRPr lang="en-US" altLang="zh-CN" dirty="0" smtClean="0"/>
          </a:p>
          <a:p>
            <a:r>
              <a:rPr lang="zh-CN" altLang="en-US" dirty="0" smtClean="0"/>
              <a:t>基本工具</a:t>
            </a:r>
            <a:endParaRPr lang="en-US" altLang="zh-CN" dirty="0" smtClean="0"/>
          </a:p>
          <a:p>
            <a:r>
              <a:rPr lang="zh-CN" altLang="en-US" dirty="0" smtClean="0"/>
              <a:t>一点期望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7170" name="标题 1"/>
          <p:cNvSpPr>
            <a:spLocks noGrp="1"/>
          </p:cNvSpPr>
          <p:nvPr>
            <p:ph type="title" idx="4294967295"/>
          </p:nvPr>
        </p:nvSpPr>
        <p:spPr>
          <a:xfrm>
            <a:off x="609600" y="304800"/>
            <a:ext cx="6346825" cy="561975"/>
          </a:xfrm>
        </p:spPr>
        <p:txBody>
          <a:bodyPr/>
          <a:lstStyle/>
          <a:p>
            <a:pPr eaLnBrk="1" hangingPunct="1"/>
            <a:r>
              <a:rPr lang="zh-CN" altLang="en-US" sz="4000" kern="1200" dirty="0" smtClean="0">
                <a:solidFill>
                  <a:schemeClr val="tx1"/>
                </a:solidFill>
                <a:latin typeface="Times New Roman" charset="0"/>
                <a:ea typeface="黑体" charset="-122"/>
                <a:cs typeface="+mn-cs"/>
              </a:rPr>
              <a:t>提纲</a:t>
            </a:r>
            <a:endParaRPr lang="zh-CN" altLang="en-US" sz="4000" kern="1200" dirty="0">
              <a:solidFill>
                <a:schemeClr val="tx1"/>
              </a:solidFill>
              <a:latin typeface="Times New Roman" charset="0"/>
              <a:ea typeface="黑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0443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1371600"/>
            <a:ext cx="8147248" cy="46482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2"/>
                </a:solidFill>
              </a:rPr>
              <a:t>基本概念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 smtClean="0">
                <a:solidFill>
                  <a:schemeClr val="bg2"/>
                </a:solidFill>
              </a:rPr>
              <a:t>广泛应用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>
                <a:solidFill>
                  <a:schemeClr val="bg2"/>
                </a:solidFill>
              </a:rPr>
              <a:t>挑战何</a:t>
            </a:r>
            <a:r>
              <a:rPr lang="zh-CN" altLang="en-US" dirty="0" smtClean="0">
                <a:solidFill>
                  <a:schemeClr val="bg2"/>
                </a:solidFill>
              </a:rPr>
              <a:t>在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 smtClean="0">
                <a:solidFill>
                  <a:schemeClr val="bg2"/>
                </a:solidFill>
              </a:rPr>
              <a:t>历史进程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 smtClean="0">
                <a:solidFill>
                  <a:schemeClr val="bg2"/>
                </a:solidFill>
              </a:rPr>
              <a:t>一般思路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 smtClean="0"/>
              <a:t>基本工具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bg2"/>
                </a:solidFill>
              </a:rPr>
              <a:t>一点期望</a:t>
            </a:r>
            <a:endParaRPr lang="en-US" altLang="zh-CN" dirty="0" smtClean="0">
              <a:solidFill>
                <a:schemeClr val="bg2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7170" name="标题 1"/>
          <p:cNvSpPr>
            <a:spLocks noGrp="1"/>
          </p:cNvSpPr>
          <p:nvPr>
            <p:ph type="title" idx="4294967295"/>
          </p:nvPr>
        </p:nvSpPr>
        <p:spPr>
          <a:xfrm>
            <a:off x="609600" y="304800"/>
            <a:ext cx="6346825" cy="561975"/>
          </a:xfrm>
        </p:spPr>
        <p:txBody>
          <a:bodyPr/>
          <a:lstStyle/>
          <a:p>
            <a:pPr eaLnBrk="1" hangingPunct="1"/>
            <a:r>
              <a:rPr lang="zh-CN" altLang="en-US" sz="4000" kern="1200" dirty="0" smtClean="0">
                <a:solidFill>
                  <a:schemeClr val="tx1"/>
                </a:solidFill>
                <a:latin typeface="Times New Roman" charset="0"/>
                <a:ea typeface="黑体" charset="-122"/>
                <a:cs typeface="+mn-cs"/>
              </a:rPr>
              <a:t>提纲</a:t>
            </a:r>
            <a:endParaRPr lang="zh-CN" altLang="en-US" sz="4000" kern="1200" dirty="0">
              <a:solidFill>
                <a:schemeClr val="tx1"/>
              </a:solidFill>
              <a:latin typeface="Times New Roman" charset="0"/>
              <a:ea typeface="黑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3846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一些常用的工具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Bash</a:t>
            </a:r>
            <a:r>
              <a:rPr lang="zh-CN" altLang="en-US" dirty="0" smtClean="0"/>
              <a:t> </a:t>
            </a:r>
            <a:r>
              <a:rPr lang="en-US" altLang="zh-CN" dirty="0" smtClean="0"/>
              <a:t>Script</a:t>
            </a:r>
          </a:p>
          <a:p>
            <a:pPr lvl="1"/>
            <a:r>
              <a:rPr lang="en-US" altLang="zh-CN" dirty="0" err="1" smtClean="0"/>
              <a:t>wc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sed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awk</a:t>
            </a:r>
            <a:r>
              <a:rPr lang="en-US" altLang="zh-CN" dirty="0" smtClean="0"/>
              <a:t>/grep/sort/</a:t>
            </a:r>
            <a:r>
              <a:rPr lang="en-US" altLang="zh-CN" dirty="0" err="1" smtClean="0"/>
              <a:t>uniq</a:t>
            </a:r>
            <a:r>
              <a:rPr lang="en-US" altLang="zh-CN" dirty="0" smtClean="0"/>
              <a:t>/paste/cat/head/tail</a:t>
            </a:r>
          </a:p>
          <a:p>
            <a:pPr lvl="2"/>
            <a:r>
              <a:rPr lang="zh-CN" altLang="en-US" dirty="0" smtClean="0"/>
              <a:t>一个很大的</a:t>
            </a:r>
            <a:r>
              <a:rPr lang="en-US" altLang="zh-CN" dirty="0" smtClean="0"/>
              <a:t>txt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30s</a:t>
            </a:r>
            <a:r>
              <a:rPr lang="zh-CN" altLang="en-US" dirty="0" smtClean="0"/>
              <a:t>内找出出现次数最多的前</a:t>
            </a:r>
            <a:r>
              <a:rPr lang="en-US" altLang="zh-CN" dirty="0" smtClean="0"/>
              <a:t>10</a:t>
            </a:r>
            <a:r>
              <a:rPr lang="zh-CN" altLang="en-US" dirty="0" smtClean="0"/>
              <a:t>个词汇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查看第</a:t>
            </a:r>
            <a:r>
              <a:rPr lang="en-US" altLang="zh-CN" dirty="0" smtClean="0"/>
              <a:t>30</a:t>
            </a:r>
            <a:r>
              <a:rPr lang="zh-CN" altLang="en-US" dirty="0" smtClean="0"/>
              <a:t>行到第</a:t>
            </a:r>
            <a:r>
              <a:rPr lang="en-US" altLang="zh-CN" dirty="0" smtClean="0"/>
              <a:t>40</a:t>
            </a:r>
            <a:r>
              <a:rPr lang="zh-CN" altLang="en-US" dirty="0" smtClean="0"/>
              <a:t>行的数据</a:t>
            </a:r>
            <a:endParaRPr lang="en-US" altLang="zh-CN" dirty="0" smtClean="0"/>
          </a:p>
          <a:p>
            <a:pPr lvl="2"/>
            <a:r>
              <a:rPr lang="mr-IN" altLang="zh-CN" dirty="0" smtClean="0"/>
              <a:t>…</a:t>
            </a:r>
            <a:endParaRPr lang="en-US" altLang="zh-CN" dirty="0" smtClean="0"/>
          </a:p>
          <a:p>
            <a:r>
              <a:rPr lang="en-US" altLang="zh-CN" dirty="0" smtClean="0"/>
              <a:t>Python</a:t>
            </a:r>
          </a:p>
          <a:p>
            <a:pPr lvl="1"/>
            <a:r>
              <a:rPr lang="zh-CN" altLang="en-US" dirty="0" smtClean="0"/>
              <a:t>当</a:t>
            </a:r>
            <a:r>
              <a:rPr lang="en-US" altLang="zh-CN" dirty="0" smtClean="0"/>
              <a:t>bash</a:t>
            </a:r>
            <a:r>
              <a:rPr lang="zh-CN" altLang="en-US" dirty="0" smtClean="0"/>
              <a:t>不是那么熟练的时候</a:t>
            </a:r>
            <a:r>
              <a:rPr lang="en-US" altLang="zh-CN" dirty="0" smtClean="0"/>
              <a:t>,</a:t>
            </a:r>
            <a:r>
              <a:rPr lang="zh-CN" altLang="en-US" dirty="0" smtClean="0"/>
              <a:t> 或者处理稍微复杂的问题的时候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45258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一些常用的工具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Stanford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NLP</a:t>
            </a:r>
            <a:endParaRPr lang="en-US" altLang="zh-CN" dirty="0"/>
          </a:p>
          <a:p>
            <a:pPr lvl="1"/>
            <a:r>
              <a:rPr lang="zh-CN" altLang="en-US" dirty="0" smtClean="0"/>
              <a:t>语义分析</a:t>
            </a:r>
            <a:endParaRPr lang="en-US" altLang="zh-CN" dirty="0" smtClean="0"/>
          </a:p>
          <a:p>
            <a:r>
              <a:rPr lang="en-US" altLang="zh-CN" dirty="0" smtClean="0"/>
              <a:t>NLTK</a:t>
            </a:r>
            <a:endParaRPr lang="en-US" altLang="zh-CN" dirty="0" smtClean="0">
              <a:sym typeface="Wingdings"/>
            </a:endParaRPr>
          </a:p>
          <a:p>
            <a:pPr lvl="1"/>
            <a:r>
              <a:rPr lang="zh-CN" altLang="en-US" dirty="0" smtClean="0">
                <a:sym typeface="Wingdings"/>
              </a:rPr>
              <a:t>句子划分、读取语义树</a:t>
            </a:r>
            <a:endParaRPr lang="en-US" altLang="zh-CN" dirty="0" smtClean="0"/>
          </a:p>
          <a:p>
            <a:r>
              <a:rPr lang="en-US" altLang="zh-CN" dirty="0" err="1" smtClean="0"/>
              <a:t>Tensorflow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推荐大家使用最新版的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1.2</a:t>
            </a:r>
          </a:p>
          <a:p>
            <a:pPr lvl="1"/>
            <a:r>
              <a:rPr lang="zh-CN" altLang="en-US" dirty="0" smtClean="0"/>
              <a:t>推荐使用</a:t>
            </a:r>
            <a:r>
              <a:rPr lang="en-US" altLang="zh-CN" dirty="0" smtClean="0"/>
              <a:t>Linux</a:t>
            </a:r>
          </a:p>
          <a:p>
            <a:pPr lvl="1"/>
            <a:r>
              <a:rPr lang="en-US" altLang="zh-CN" dirty="0" smtClean="0"/>
              <a:t>python2.7</a:t>
            </a:r>
            <a:r>
              <a:rPr lang="zh-CN" altLang="en-US" dirty="0" smtClean="0"/>
              <a:t> 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也可以，感觉没啥差别）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25667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对大家的期望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每节课只要有一个实实在在的收获就够了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问卷调查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30663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206500"/>
            <a:ext cx="6350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46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ChangeArrowheads="1"/>
          </p:cNvSpPr>
          <p:nvPr/>
        </p:nvSpPr>
        <p:spPr bwMode="auto">
          <a:xfrm>
            <a:off x="755650" y="981075"/>
            <a:ext cx="7632700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algn="ctr" eaLnBrk="1" hangingPunct="1">
              <a:spcBef>
                <a:spcPts val="1200"/>
              </a:spcBef>
            </a:pPr>
            <a:r>
              <a:rPr lang="zh-CN" altLang="en-US" sz="2800">
                <a:solidFill>
                  <a:srgbClr val="00B0F0"/>
                </a:solidFill>
                <a:latin typeface="微软雅黑" charset="-122"/>
                <a:ea typeface="微软雅黑" charset="-122"/>
              </a:rPr>
              <a:t>小象学院：互联网新技术在线教育领航者</a:t>
            </a:r>
            <a:endParaRPr lang="en-US" altLang="zh-CN" sz="2800">
              <a:ea typeface="黑体" charset="-122"/>
            </a:endParaRPr>
          </a:p>
          <a:p>
            <a:pPr lvl="1" eaLnBrk="1" hangingPunct="1">
              <a:spcBef>
                <a:spcPts val="1200"/>
              </a:spcBef>
              <a:buFontTx/>
              <a:buChar char="–"/>
            </a:pPr>
            <a:r>
              <a:rPr lang="zh-CN" altLang="en-US" sz="2400">
                <a:ea typeface="黑体" charset="-122"/>
              </a:rPr>
              <a:t>微信公众号：大数据分析挖掘</a:t>
            </a:r>
            <a:endParaRPr lang="zh-CN" altLang="zh-CN" sz="2400">
              <a:ea typeface="黑体" charset="-122"/>
            </a:endParaRPr>
          </a:p>
          <a:p>
            <a:pPr lvl="1" eaLnBrk="1" hangingPunct="1">
              <a:spcBef>
                <a:spcPts val="1200"/>
              </a:spcBef>
              <a:buFontTx/>
              <a:buChar char="–"/>
            </a:pPr>
            <a:r>
              <a:rPr lang="zh-CN" altLang="en-US" sz="2400">
                <a:ea typeface="黑体" charset="-122"/>
              </a:rPr>
              <a:t>新浪微博：</a:t>
            </a:r>
            <a:r>
              <a:rPr lang="en-US" altLang="zh-CN" sz="2400">
                <a:ea typeface="黑体" charset="-122"/>
              </a:rPr>
              <a:t>ChinaHadoop   </a:t>
            </a:r>
          </a:p>
        </p:txBody>
      </p:sp>
      <p:pic>
        <p:nvPicPr>
          <p:cNvPr id="921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716338"/>
            <a:ext cx="75279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文本框 1"/>
          <p:cNvSpPr txBox="1">
            <a:spLocks noChangeArrowheads="1"/>
          </p:cNvSpPr>
          <p:nvPr/>
        </p:nvSpPr>
        <p:spPr bwMode="auto">
          <a:xfrm>
            <a:off x="468313" y="188913"/>
            <a:ext cx="28082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>
                <a:latin typeface="Times New Roman" charset="0"/>
                <a:ea typeface="黑体" charset="-122"/>
              </a:rPr>
              <a:t>联系我们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1371600"/>
            <a:ext cx="8147248" cy="4648200"/>
          </a:xfrm>
        </p:spPr>
        <p:txBody>
          <a:bodyPr/>
          <a:lstStyle/>
          <a:p>
            <a:r>
              <a:rPr lang="zh-CN" altLang="en-US" dirty="0" smtClean="0"/>
              <a:t>基本概念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bg2"/>
                </a:solidFill>
              </a:rPr>
              <a:t>广泛应用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>
                <a:solidFill>
                  <a:schemeClr val="bg2"/>
                </a:solidFill>
              </a:rPr>
              <a:t>挑战何</a:t>
            </a:r>
            <a:r>
              <a:rPr lang="zh-CN" altLang="en-US" dirty="0" smtClean="0">
                <a:solidFill>
                  <a:schemeClr val="bg2"/>
                </a:solidFill>
              </a:rPr>
              <a:t>在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 smtClean="0">
                <a:solidFill>
                  <a:schemeClr val="bg2"/>
                </a:solidFill>
              </a:rPr>
              <a:t>历史进程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 smtClean="0">
                <a:solidFill>
                  <a:schemeClr val="bg2"/>
                </a:solidFill>
              </a:rPr>
              <a:t>一般思路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 smtClean="0">
                <a:solidFill>
                  <a:schemeClr val="bg2"/>
                </a:solidFill>
              </a:rPr>
              <a:t>基本工具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 smtClean="0">
                <a:solidFill>
                  <a:schemeClr val="bg2"/>
                </a:solidFill>
              </a:rPr>
              <a:t>一点期望</a:t>
            </a:r>
            <a:endParaRPr lang="en-US" altLang="zh-CN" dirty="0" smtClean="0">
              <a:solidFill>
                <a:schemeClr val="bg2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7170" name="标题 1"/>
          <p:cNvSpPr>
            <a:spLocks noGrp="1"/>
          </p:cNvSpPr>
          <p:nvPr>
            <p:ph type="title" idx="4294967295"/>
          </p:nvPr>
        </p:nvSpPr>
        <p:spPr>
          <a:xfrm>
            <a:off x="609600" y="304800"/>
            <a:ext cx="6346825" cy="561975"/>
          </a:xfrm>
        </p:spPr>
        <p:txBody>
          <a:bodyPr/>
          <a:lstStyle/>
          <a:p>
            <a:pPr eaLnBrk="1" hangingPunct="1"/>
            <a:r>
              <a:rPr lang="zh-CN" altLang="en-US" sz="4000" kern="1200" dirty="0" smtClean="0">
                <a:solidFill>
                  <a:schemeClr val="tx1"/>
                </a:solidFill>
                <a:latin typeface="Times New Roman" charset="0"/>
                <a:ea typeface="黑体" charset="-122"/>
                <a:cs typeface="+mn-cs"/>
              </a:rPr>
              <a:t>提纲</a:t>
            </a:r>
            <a:endParaRPr lang="zh-CN" altLang="en-US" sz="4000" kern="1200" dirty="0">
              <a:solidFill>
                <a:schemeClr val="tx1"/>
              </a:solidFill>
              <a:latin typeface="Times New Roman" charset="0"/>
              <a:ea typeface="黑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4108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charset="-122"/>
              </a:rPr>
              <a:t>基本概念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什么是自然语言处理？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使用计算机</a:t>
            </a:r>
            <a:r>
              <a:rPr lang="zh-CN" altLang="en-US" dirty="0" smtClean="0">
                <a:solidFill>
                  <a:srgbClr val="0070C0"/>
                </a:solidFill>
              </a:rPr>
              <a:t>处理</a:t>
            </a:r>
            <a:r>
              <a:rPr lang="zh-CN" altLang="en-US" dirty="0" smtClean="0">
                <a:solidFill>
                  <a:srgbClr val="FF0000"/>
                </a:solidFill>
              </a:rPr>
              <a:t>文本</a:t>
            </a:r>
            <a:r>
              <a:rPr lang="zh-CN" altLang="en-US" dirty="0" smtClean="0"/>
              <a:t>以及声音</a:t>
            </a:r>
            <a:endParaRPr lang="en-US" altLang="zh-CN" dirty="0" smtClean="0"/>
          </a:p>
          <a:p>
            <a:r>
              <a:rPr lang="zh-CN" altLang="en-US" dirty="0" smtClean="0"/>
              <a:t>本质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</a:t>
            </a:r>
            <a:r>
              <a:rPr lang="zh-CN" altLang="en-US" dirty="0" smtClean="0"/>
              <a:t>文本 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 表示</a:t>
            </a:r>
            <a:r>
              <a:rPr lang="zh-CN" altLang="en-US" dirty="0"/>
              <a:t> </a:t>
            </a:r>
            <a:r>
              <a:rPr lang="en-US" altLang="zh-CN" dirty="0" smtClean="0"/>
              <a:t>(representations)</a:t>
            </a:r>
          </a:p>
          <a:p>
            <a:pPr lvl="2"/>
            <a:r>
              <a:rPr lang="zh-CN" altLang="en-US" dirty="0" smtClean="0"/>
              <a:t>情感分析： 句子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-1/0/+1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句法分析： 句子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 句法树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II</a:t>
            </a:r>
            <a:r>
              <a:rPr lang="zh-CN" altLang="en-US" dirty="0" smtClean="0"/>
              <a:t> 表示 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 文本 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诗歌生成： 主题词 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 诗歌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III</a:t>
            </a:r>
            <a:r>
              <a:rPr lang="zh-CN" altLang="en-US" dirty="0" smtClean="0"/>
              <a:t> 文本 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 文本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机器翻译</a:t>
            </a:r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1371600"/>
            <a:ext cx="8147248" cy="46482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2"/>
                </a:solidFill>
              </a:rPr>
              <a:t>基本概念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 smtClean="0"/>
              <a:t>广泛应用</a:t>
            </a:r>
            <a:endParaRPr lang="en-US" altLang="zh-CN" dirty="0" smtClean="0"/>
          </a:p>
          <a:p>
            <a:pPr lvl="1"/>
            <a:r>
              <a:rPr lang="zh-CN" altLang="en-US" dirty="0">
                <a:solidFill>
                  <a:schemeClr val="tx2"/>
                </a:solidFill>
              </a:rPr>
              <a:t>常见应用</a:t>
            </a:r>
            <a:endParaRPr lang="en-US" altLang="zh-CN" dirty="0">
              <a:solidFill>
                <a:schemeClr val="tx2"/>
              </a:solidFill>
            </a:endParaRPr>
          </a:p>
          <a:p>
            <a:pPr lvl="1"/>
            <a:r>
              <a:rPr lang="zh-CN" altLang="en-US" dirty="0">
                <a:solidFill>
                  <a:schemeClr val="tx2"/>
                </a:solidFill>
              </a:rPr>
              <a:t>前沿应用</a:t>
            </a:r>
            <a:endParaRPr lang="en-US" altLang="zh-CN" dirty="0">
              <a:solidFill>
                <a:schemeClr val="tx2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2"/>
                </a:solidFill>
              </a:rPr>
              <a:t>行业、技术回顾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>
                <a:solidFill>
                  <a:schemeClr val="bg2"/>
                </a:solidFill>
              </a:rPr>
              <a:t>挑战何</a:t>
            </a:r>
            <a:r>
              <a:rPr lang="zh-CN" altLang="en-US" dirty="0" smtClean="0">
                <a:solidFill>
                  <a:schemeClr val="bg2"/>
                </a:solidFill>
              </a:rPr>
              <a:t>在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 smtClean="0">
                <a:solidFill>
                  <a:schemeClr val="bg2"/>
                </a:solidFill>
              </a:rPr>
              <a:t>历史进程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 smtClean="0">
                <a:solidFill>
                  <a:schemeClr val="bg2"/>
                </a:solidFill>
              </a:rPr>
              <a:t>一般思路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 smtClean="0">
                <a:solidFill>
                  <a:schemeClr val="bg2"/>
                </a:solidFill>
              </a:rPr>
              <a:t>基本工具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 smtClean="0">
                <a:solidFill>
                  <a:schemeClr val="bg2"/>
                </a:solidFill>
              </a:rPr>
              <a:t>一点期望</a:t>
            </a:r>
            <a:endParaRPr lang="en-US" altLang="zh-CN" dirty="0" smtClean="0">
              <a:solidFill>
                <a:schemeClr val="bg2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7170" name="标题 1"/>
          <p:cNvSpPr>
            <a:spLocks noGrp="1"/>
          </p:cNvSpPr>
          <p:nvPr>
            <p:ph type="title" idx="4294967295"/>
          </p:nvPr>
        </p:nvSpPr>
        <p:spPr>
          <a:xfrm>
            <a:off x="609600" y="304800"/>
            <a:ext cx="6346825" cy="561975"/>
          </a:xfrm>
        </p:spPr>
        <p:txBody>
          <a:bodyPr/>
          <a:lstStyle/>
          <a:p>
            <a:pPr eaLnBrk="1" hangingPunct="1"/>
            <a:r>
              <a:rPr lang="zh-CN" altLang="en-US" sz="4000" kern="1200" dirty="0" smtClean="0">
                <a:solidFill>
                  <a:schemeClr val="tx1"/>
                </a:solidFill>
                <a:latin typeface="Times New Roman" charset="0"/>
                <a:ea typeface="黑体" charset="-122"/>
                <a:cs typeface="+mn-cs"/>
              </a:rPr>
              <a:t>提纲</a:t>
            </a:r>
            <a:endParaRPr lang="zh-CN" altLang="en-US" sz="4000" kern="1200" dirty="0">
              <a:solidFill>
                <a:schemeClr val="tx1"/>
              </a:solidFill>
              <a:latin typeface="Times New Roman" charset="0"/>
              <a:ea typeface="黑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73484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charset="-122"/>
              </a:rPr>
              <a:t>广泛应用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常见应用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应用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输入 </a:t>
            </a:r>
            <a:r>
              <a:rPr lang="en-US" altLang="zh-CN" dirty="0" smtClean="0"/>
              <a:t>--&gt;</a:t>
            </a:r>
            <a:r>
              <a:rPr lang="zh-CN" altLang="en-US" dirty="0" smtClean="0"/>
              <a:t> 输出</a:t>
            </a:r>
            <a:endParaRPr lang="en-US" altLang="zh-CN" dirty="0" smtClean="0"/>
          </a:p>
          <a:p>
            <a:pPr lvl="2"/>
            <a:r>
              <a:rPr lang="zh-CN" altLang="en-US" dirty="0" smtClean="0">
                <a:solidFill>
                  <a:srgbClr val="00B0F0"/>
                </a:solidFill>
              </a:rPr>
              <a:t>可能涉及到的技术，大概说明一下是怎么做的</a:t>
            </a:r>
            <a:endParaRPr lang="en-US" altLang="zh-CN" dirty="0" smtClean="0">
              <a:solidFill>
                <a:srgbClr val="00B0F0"/>
              </a:solidFill>
            </a:endParaRPr>
          </a:p>
          <a:p>
            <a:pPr lvl="1"/>
            <a:r>
              <a:rPr lang="zh-CN" altLang="en-US" dirty="0" smtClean="0"/>
              <a:t>输入法：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“</a:t>
            </a:r>
            <a:r>
              <a:rPr lang="en-US" altLang="zh-CN" dirty="0" err="1" smtClean="0"/>
              <a:t>shurufa</a:t>
            </a:r>
            <a:r>
              <a:rPr lang="en-US" altLang="zh-CN" dirty="0" smtClean="0"/>
              <a:t>”</a:t>
            </a:r>
            <a:r>
              <a:rPr lang="zh-CN" altLang="en-US" dirty="0" smtClean="0"/>
              <a:t> 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</a:t>
            </a:r>
            <a:r>
              <a:rPr lang="zh-CN" altLang="en-US" dirty="0" smtClean="0"/>
              <a:t>输入法</a:t>
            </a:r>
            <a:r>
              <a:rPr lang="en-US" altLang="zh-CN" dirty="0" smtClean="0"/>
              <a:t>”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2"/>
            <a:r>
              <a:rPr lang="zh-CN" altLang="en-US" dirty="0" smtClean="0">
                <a:solidFill>
                  <a:srgbClr val="0070C0"/>
                </a:solidFill>
              </a:rPr>
              <a:t>语言模型，自动机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 lvl="1"/>
            <a:r>
              <a:rPr lang="zh-CN" altLang="en-US" dirty="0" smtClean="0"/>
              <a:t>自动拼写更正：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“</a:t>
            </a:r>
            <a:r>
              <a:rPr lang="en-US" altLang="zh-CN" dirty="0" err="1" smtClean="0"/>
              <a:t>ganrante</a:t>
            </a:r>
            <a:r>
              <a:rPr lang="en-US" altLang="zh-CN" dirty="0" smtClean="0"/>
              <a:t>”</a:t>
            </a:r>
            <a:r>
              <a:rPr lang="zh-CN" altLang="en-US" dirty="0" smtClean="0"/>
              <a:t> 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“guarantee”</a:t>
            </a:r>
          </a:p>
          <a:p>
            <a:pPr lvl="2"/>
            <a:r>
              <a:rPr lang="zh-CN" altLang="en-US" dirty="0" smtClean="0">
                <a:solidFill>
                  <a:srgbClr val="0070C0"/>
                </a:solidFill>
              </a:rPr>
              <a:t>语言模型，自动机，编辑距离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2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18630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小象算法课程模板">
  <a:themeElements>
    <a:clrScheme name="2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2_Profile">
      <a:majorFont>
        <a:latin typeface="Times New Roman"/>
        <a:ea typeface="黑体"/>
        <a:cs typeface="宋体"/>
      </a:majorFont>
      <a:minorFont>
        <a:latin typeface="Times New Roman"/>
        <a:ea typeface="华文新魏"/>
        <a:cs typeface="华文新魏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2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小象学院课件模板" id="{16BCD5C2-8C7C-4D46-9C82-83AA2A1B62E0}" vid="{37D20255-9CBF-EF40-B4E0-6042FBFD6705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小象学院课件模板</Template>
  <TotalTime>1662</TotalTime>
  <Words>2588</Words>
  <Application>Microsoft Macintosh PowerPoint</Application>
  <PresentationFormat>On-screen Show (4:3)</PresentationFormat>
  <Paragraphs>686</Paragraphs>
  <Slides>55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Times New Roman</vt:lpstr>
      <vt:lpstr>Verdana</vt:lpstr>
      <vt:lpstr>Wingdings</vt:lpstr>
      <vt:lpstr>华文新魏</vt:lpstr>
      <vt:lpstr>宋体</vt:lpstr>
      <vt:lpstr>幼圆</vt:lpstr>
      <vt:lpstr>微软雅黑</vt:lpstr>
      <vt:lpstr>黑体</vt:lpstr>
      <vt:lpstr>Arial</vt:lpstr>
      <vt:lpstr>小象算法课程模板</vt:lpstr>
      <vt:lpstr>法律声明</vt:lpstr>
      <vt:lpstr>自然语言处理之序列模型</vt:lpstr>
      <vt:lpstr>自我介绍</vt:lpstr>
      <vt:lpstr>课程说明</vt:lpstr>
      <vt:lpstr>提纲</vt:lpstr>
      <vt:lpstr>提纲</vt:lpstr>
      <vt:lpstr>基本概念</vt:lpstr>
      <vt:lpstr>提纲</vt:lpstr>
      <vt:lpstr>广泛应用</vt:lpstr>
      <vt:lpstr>广泛应用</vt:lpstr>
      <vt:lpstr>广泛应用</vt:lpstr>
      <vt:lpstr>广泛应用</vt:lpstr>
      <vt:lpstr>广泛应用</vt:lpstr>
      <vt:lpstr>广泛应用</vt:lpstr>
      <vt:lpstr>广泛应用</vt:lpstr>
      <vt:lpstr>广泛应用</vt:lpstr>
      <vt:lpstr>广泛应用</vt:lpstr>
      <vt:lpstr>广泛应用</vt:lpstr>
      <vt:lpstr>广泛应用</vt:lpstr>
      <vt:lpstr>广泛应用</vt:lpstr>
      <vt:lpstr>广泛应用</vt:lpstr>
      <vt:lpstr>广泛应用</vt:lpstr>
      <vt:lpstr>广泛应用</vt:lpstr>
      <vt:lpstr>广泛应用</vt:lpstr>
      <vt:lpstr>提纲</vt:lpstr>
      <vt:lpstr>挑战何在</vt:lpstr>
      <vt:lpstr>挑战何在</vt:lpstr>
      <vt:lpstr>挑战何在</vt:lpstr>
      <vt:lpstr>挑战何在</vt:lpstr>
      <vt:lpstr>挑战何在</vt:lpstr>
      <vt:lpstr>提纲</vt:lpstr>
      <vt:lpstr>历史进程</vt:lpstr>
      <vt:lpstr>历史进程</vt:lpstr>
      <vt:lpstr>历史进程</vt:lpstr>
      <vt:lpstr>历史进程</vt:lpstr>
      <vt:lpstr>历史进程</vt:lpstr>
      <vt:lpstr>历史进程</vt:lpstr>
      <vt:lpstr>历史进程</vt:lpstr>
      <vt:lpstr>历史进程</vt:lpstr>
      <vt:lpstr>历史进程</vt:lpstr>
      <vt:lpstr>历史进程</vt:lpstr>
      <vt:lpstr>历史进程</vt:lpstr>
      <vt:lpstr>历史进程</vt:lpstr>
      <vt:lpstr>历史进程</vt:lpstr>
      <vt:lpstr>历史进程</vt:lpstr>
      <vt:lpstr>课程安排</vt:lpstr>
      <vt:lpstr>提纲</vt:lpstr>
      <vt:lpstr>解决自然语言处理的一般思路</vt:lpstr>
      <vt:lpstr>解决自然语言处理的一般思路</vt:lpstr>
      <vt:lpstr>提纲</vt:lpstr>
      <vt:lpstr>一些常用的工具</vt:lpstr>
      <vt:lpstr>一些常用的工具</vt:lpstr>
      <vt:lpstr>对大家的期望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法律声明</dc:title>
  <dc:creator>Xing Shi</dc:creator>
  <cp:lastModifiedBy>Xing Shi</cp:lastModifiedBy>
  <cp:revision>59</cp:revision>
  <dcterms:created xsi:type="dcterms:W3CDTF">2017-06-26T23:12:45Z</dcterms:created>
  <dcterms:modified xsi:type="dcterms:W3CDTF">2017-06-28T02:54:59Z</dcterms:modified>
</cp:coreProperties>
</file>